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80" r:id="rId19"/>
    <p:sldId id="286" r:id="rId20"/>
    <p:sldId id="263" r:id="rId21"/>
    <p:sldId id="285" r:id="rId22"/>
    <p:sldId id="274" r:id="rId23"/>
    <p:sldId id="275" r:id="rId24"/>
    <p:sldId id="276" r:id="rId25"/>
    <p:sldId id="277" r:id="rId26"/>
    <p:sldId id="278" r:id="rId27"/>
    <p:sldId id="279" r:id="rId28"/>
    <p:sldId id="281" r:id="rId29"/>
    <p:sldId id="287" r:id="rId30"/>
    <p:sldId id="282" r:id="rId31"/>
    <p:sldId id="283" r:id="rId32"/>
    <p:sldId id="284" r:id="rId3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58"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1D502F31-6560-4D75-A2FC-F62D7D5FC94E}" type="datetimeFigureOut">
              <a:rPr lang="en-AU" smtClean="0"/>
              <a:t>13/04/2018</a:t>
            </a:fld>
            <a:endParaRPr lang="en-AU"/>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1E9DABFF-357A-48B0-9860-9B14B0B735B4}" type="slidenum">
              <a:rPr lang="en-AU" smtClean="0"/>
              <a:t>‹#›</a:t>
            </a:fld>
            <a:endParaRPr lang="en-AU"/>
          </a:p>
        </p:txBody>
      </p:sp>
    </p:spTree>
    <p:extLst>
      <p:ext uri="{BB962C8B-B14F-4D97-AF65-F5344CB8AC3E}">
        <p14:creationId xmlns:p14="http://schemas.microsoft.com/office/powerpoint/2010/main" val="935076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This slide has</a:t>
            </a:r>
            <a:r>
              <a:rPr lang="en-US" baseline="0" dirty="0" smtClean="0"/>
              <a:t> some ideas on how to implement a child safe culture.  Some of these may also be included in policies.</a:t>
            </a:r>
            <a:endParaRPr lang="en-GB"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6E2868B6-0D5F-433F-819D-CED6513823DE}" type="slidenum">
              <a:rPr lang="en-AU" smtClean="0"/>
              <a:pPr/>
              <a:t>29</a:t>
            </a:fld>
            <a:endParaRPr lang="en-AU"/>
          </a:p>
        </p:txBody>
      </p:sp>
    </p:spTree>
    <p:extLst>
      <p:ext uri="{BB962C8B-B14F-4D97-AF65-F5344CB8AC3E}">
        <p14:creationId xmlns:p14="http://schemas.microsoft.com/office/powerpoint/2010/main" val="225270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50951" y="333756"/>
            <a:ext cx="8642096" cy="115062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tx1"/>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658112"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632204" y="77723"/>
            <a:ext cx="7511796" cy="1697736"/>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1673351" y="99060"/>
            <a:ext cx="7444740" cy="1610868"/>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1908048" y="333756"/>
            <a:ext cx="6984492" cy="1150620"/>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800" b="1"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658112" cy="68579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246882" y="2447620"/>
            <a:ext cx="2650235" cy="757555"/>
          </a:xfrm>
          <a:prstGeom prst="rect">
            <a:avLst/>
          </a:prstGeom>
        </p:spPr>
        <p:txBody>
          <a:bodyPr wrap="square" lIns="0" tIns="0" rIns="0" bIns="0">
            <a:spAutoFit/>
          </a:bodyPr>
          <a:lstStyle>
            <a:lvl1pPr>
              <a:defRPr sz="4800" b="1"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2274823" y="2161540"/>
            <a:ext cx="6166484" cy="4278630"/>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4/13/2018</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6.jpeg"/><Relationship Id="rId2"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image" Target="../media/image41.png"/><Relationship Id="rId21" Type="http://schemas.openxmlformats.org/officeDocument/2006/relationships/image" Target="../media/image62.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5.jpg"/><Relationship Id="rId16" Type="http://schemas.openxmlformats.org/officeDocument/2006/relationships/image" Target="../media/image57.png"/><Relationship Id="rId20"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24" Type="http://schemas.openxmlformats.org/officeDocument/2006/relationships/image" Target="../media/image6.jpeg"/><Relationship Id="rId5" Type="http://schemas.openxmlformats.org/officeDocument/2006/relationships/image" Target="../media/image43.png"/><Relationship Id="rId15" Type="http://schemas.openxmlformats.org/officeDocument/2006/relationships/image" Target="../media/image56.png"/><Relationship Id="rId23" Type="http://schemas.openxmlformats.org/officeDocument/2006/relationships/image" Target="../media/image64.png"/><Relationship Id="rId10" Type="http://schemas.openxmlformats.org/officeDocument/2006/relationships/image" Target="../media/image51.png"/><Relationship Id="rId19" Type="http://schemas.openxmlformats.org/officeDocument/2006/relationships/image" Target="../media/image60.png"/><Relationship Id="rId4" Type="http://schemas.openxmlformats.org/officeDocument/2006/relationships/image" Target="../media/image46.png"/><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6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6.jpe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74.png"/></Relationships>
</file>

<file path=ppt/slides/_rels/slide17.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6.jpe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6.png"/><Relationship Id="rId4" Type="http://schemas.openxmlformats.org/officeDocument/2006/relationships/image" Target="../media/image7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80.jp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4.png"/></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6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5.jp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6.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9.pn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6.jpe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2.png"/><Relationship Id="rId7"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12698" y="2490292"/>
            <a:ext cx="7517765" cy="680720"/>
          </a:xfrm>
          <a:prstGeom prst="rect">
            <a:avLst/>
          </a:prstGeom>
        </p:spPr>
        <p:txBody>
          <a:bodyPr vert="horz" wrap="square" lIns="0" tIns="12065" rIns="0" bIns="0" rtlCol="0">
            <a:spAutoFit/>
          </a:bodyPr>
          <a:lstStyle/>
          <a:p>
            <a:pPr marL="12700">
              <a:lnSpc>
                <a:spcPct val="100000"/>
              </a:lnSpc>
              <a:spcBef>
                <a:spcPts val="95"/>
              </a:spcBef>
            </a:pPr>
            <a:r>
              <a:rPr sz="4300" b="1" spc="-155" dirty="0">
                <a:latin typeface="Trebuchet MS"/>
                <a:cs typeface="Trebuchet MS"/>
              </a:rPr>
              <a:t>INFORMATION </a:t>
            </a:r>
            <a:r>
              <a:rPr sz="4300" b="1" spc="-305" dirty="0">
                <a:latin typeface="Trebuchet MS"/>
                <a:cs typeface="Trebuchet MS"/>
              </a:rPr>
              <a:t>FOR</a:t>
            </a:r>
            <a:r>
              <a:rPr sz="4300" b="1" spc="-420" dirty="0">
                <a:latin typeface="Trebuchet MS"/>
                <a:cs typeface="Trebuchet MS"/>
              </a:rPr>
              <a:t> </a:t>
            </a:r>
            <a:r>
              <a:rPr lang="en-AU" sz="4300" b="1" spc="-280" dirty="0" smtClean="0">
                <a:latin typeface="Trebuchet MS"/>
                <a:cs typeface="Trebuchet MS"/>
              </a:rPr>
              <a:t>CATECHISTS</a:t>
            </a:r>
            <a:endParaRPr sz="4300" dirty="0">
              <a:latin typeface="Trebuchet MS"/>
              <a:cs typeface="Trebuchet MS"/>
            </a:endParaRPr>
          </a:p>
        </p:txBody>
      </p:sp>
      <p:sp>
        <p:nvSpPr>
          <p:cNvPr id="4" name="object 4"/>
          <p:cNvSpPr txBox="1"/>
          <p:nvPr/>
        </p:nvSpPr>
        <p:spPr>
          <a:xfrm>
            <a:off x="3463290" y="3894201"/>
            <a:ext cx="2218055" cy="513715"/>
          </a:xfrm>
          <a:prstGeom prst="rect">
            <a:avLst/>
          </a:prstGeom>
        </p:spPr>
        <p:txBody>
          <a:bodyPr vert="horz" wrap="square" lIns="0" tIns="12700" rIns="0" bIns="0" rtlCol="0">
            <a:spAutoFit/>
          </a:bodyPr>
          <a:lstStyle/>
          <a:p>
            <a:pPr marL="12700">
              <a:lnSpc>
                <a:spcPct val="100000"/>
              </a:lnSpc>
              <a:spcBef>
                <a:spcPts val="100"/>
              </a:spcBef>
            </a:pPr>
            <a:r>
              <a:rPr sz="3200" spc="-195" dirty="0">
                <a:solidFill>
                  <a:srgbClr val="888888"/>
                </a:solidFill>
                <a:latin typeface="Arial"/>
                <a:cs typeface="Arial"/>
              </a:rPr>
              <a:t>January</a:t>
            </a:r>
            <a:r>
              <a:rPr sz="3200" spc="-229" dirty="0">
                <a:solidFill>
                  <a:srgbClr val="888888"/>
                </a:solidFill>
                <a:latin typeface="Arial"/>
                <a:cs typeface="Arial"/>
              </a:rPr>
              <a:t> </a:t>
            </a:r>
            <a:r>
              <a:rPr sz="3200" spc="-160" dirty="0" smtClean="0">
                <a:solidFill>
                  <a:srgbClr val="888888"/>
                </a:solidFill>
                <a:latin typeface="Arial"/>
                <a:cs typeface="Arial"/>
              </a:rPr>
              <a:t>201</a:t>
            </a:r>
            <a:r>
              <a:rPr lang="en-AU" sz="3200" spc="-160" dirty="0" smtClean="0">
                <a:solidFill>
                  <a:srgbClr val="888888"/>
                </a:solidFill>
                <a:latin typeface="Arial"/>
                <a:cs typeface="Arial"/>
              </a:rPr>
              <a:t>8</a:t>
            </a:r>
            <a:endParaRPr sz="3200" dirty="0">
              <a:latin typeface="Arial"/>
              <a:cs typeface="Arial"/>
            </a:endParaRPr>
          </a:p>
        </p:txBody>
      </p:sp>
      <p:pic>
        <p:nvPicPr>
          <p:cNvPr id="5" name="officeArt object"/>
          <p:cNvPicPr/>
          <p:nvPr/>
        </p:nvPicPr>
        <p:blipFill>
          <a:blip r:embed="rId3">
            <a:extLst/>
          </a:blip>
          <a:srcRect l="4171" r="4171"/>
          <a:stretch>
            <a:fillRect/>
          </a:stretch>
        </p:blipFill>
        <p:spPr>
          <a:xfrm>
            <a:off x="3352800" y="5181600"/>
            <a:ext cx="3014980" cy="1278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667"/>
            <a:ext cx="1658112" cy="684733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487424" y="292608"/>
            <a:ext cx="7316724" cy="162610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746504" y="745235"/>
            <a:ext cx="6882383" cy="82753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528572" y="313943"/>
            <a:ext cx="7229856" cy="1539239"/>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763267" y="548640"/>
            <a:ext cx="6769608" cy="1078991"/>
          </a:xfrm>
          <a:prstGeom prst="rect">
            <a:avLst/>
          </a:prstGeom>
          <a:blipFill>
            <a:blip r:embed="rId6"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763267" y="548640"/>
            <a:ext cx="6769734" cy="736740"/>
          </a:xfrm>
          <a:prstGeom prst="rect">
            <a:avLst/>
          </a:prstGeom>
          <a:ln w="9144">
            <a:solidFill>
              <a:srgbClr val="97B853"/>
            </a:solidFill>
          </a:ln>
        </p:spPr>
        <p:txBody>
          <a:bodyPr vert="horz" wrap="square" lIns="0" tIns="302895" rIns="0" bIns="0" rtlCol="0">
            <a:spAutoFit/>
          </a:bodyPr>
          <a:lstStyle/>
          <a:p>
            <a:pPr marL="238760">
              <a:lnSpc>
                <a:spcPct val="100000"/>
              </a:lnSpc>
              <a:spcBef>
                <a:spcPts val="2385"/>
              </a:spcBef>
            </a:pPr>
            <a:r>
              <a:rPr sz="2800" spc="-60" dirty="0"/>
              <a:t>MAINTAINING </a:t>
            </a:r>
            <a:r>
              <a:rPr sz="2800" spc="-170" dirty="0"/>
              <a:t>APPROPRIATE</a:t>
            </a:r>
            <a:r>
              <a:rPr sz="2800" spc="-320" dirty="0"/>
              <a:t> </a:t>
            </a:r>
            <a:r>
              <a:rPr lang="en-AU" sz="2800" spc="-320" dirty="0" smtClean="0"/>
              <a:t> </a:t>
            </a:r>
            <a:r>
              <a:rPr sz="2800" spc="-100" dirty="0" smtClean="0"/>
              <a:t>BOUNDARIES</a:t>
            </a:r>
            <a:endParaRPr sz="2800" dirty="0"/>
          </a:p>
        </p:txBody>
      </p:sp>
      <p:sp>
        <p:nvSpPr>
          <p:cNvPr id="8" name="object 8"/>
          <p:cNvSpPr txBox="1"/>
          <p:nvPr/>
        </p:nvSpPr>
        <p:spPr>
          <a:xfrm>
            <a:off x="2026666" y="1961514"/>
            <a:ext cx="6109335" cy="3602354"/>
          </a:xfrm>
          <a:prstGeom prst="rect">
            <a:avLst/>
          </a:prstGeom>
        </p:spPr>
        <p:txBody>
          <a:bodyPr vert="horz" wrap="square" lIns="0" tIns="63500" rIns="0" bIns="0" rtlCol="0">
            <a:spAutoFit/>
          </a:bodyPr>
          <a:lstStyle/>
          <a:p>
            <a:pPr marL="12700" marR="255270">
              <a:lnSpc>
                <a:spcPts val="1630"/>
              </a:lnSpc>
              <a:spcBef>
                <a:spcPts val="500"/>
              </a:spcBef>
            </a:pPr>
            <a:r>
              <a:rPr sz="1700" spc="-40" dirty="0">
                <a:latin typeface="Arial"/>
                <a:cs typeface="Arial"/>
              </a:rPr>
              <a:t>Maintaining</a:t>
            </a:r>
            <a:r>
              <a:rPr sz="1700" spc="-120" dirty="0">
                <a:latin typeface="Arial"/>
                <a:cs typeface="Arial"/>
              </a:rPr>
              <a:t> </a:t>
            </a:r>
            <a:r>
              <a:rPr sz="1700" spc="-40" dirty="0">
                <a:latin typeface="Arial"/>
                <a:cs typeface="Arial"/>
              </a:rPr>
              <a:t>appropriate</a:t>
            </a:r>
            <a:r>
              <a:rPr sz="1700" spc="-114" dirty="0">
                <a:latin typeface="Arial"/>
                <a:cs typeface="Arial"/>
              </a:rPr>
              <a:t> </a:t>
            </a:r>
            <a:r>
              <a:rPr sz="1700" spc="-70" dirty="0">
                <a:latin typeface="Arial"/>
                <a:cs typeface="Arial"/>
              </a:rPr>
              <a:t>boundaries</a:t>
            </a:r>
            <a:r>
              <a:rPr sz="1700" spc="-80" dirty="0">
                <a:latin typeface="Arial"/>
                <a:cs typeface="Arial"/>
              </a:rPr>
              <a:t> </a:t>
            </a:r>
            <a:r>
              <a:rPr sz="1700" spc="10" dirty="0">
                <a:latin typeface="Arial"/>
                <a:cs typeface="Arial"/>
              </a:rPr>
              <a:t>with</a:t>
            </a:r>
            <a:r>
              <a:rPr sz="1700" spc="-130" dirty="0">
                <a:latin typeface="Arial"/>
                <a:cs typeface="Arial"/>
              </a:rPr>
              <a:t> </a:t>
            </a:r>
            <a:r>
              <a:rPr sz="1700" spc="-55" dirty="0">
                <a:latin typeface="Arial"/>
                <a:cs typeface="Arial"/>
              </a:rPr>
              <a:t>students</a:t>
            </a:r>
            <a:r>
              <a:rPr sz="1700" spc="-120" dirty="0">
                <a:latin typeface="Arial"/>
                <a:cs typeface="Arial"/>
              </a:rPr>
              <a:t> </a:t>
            </a:r>
            <a:r>
              <a:rPr sz="1700" spc="10" dirty="0">
                <a:latin typeface="Arial"/>
                <a:cs typeface="Arial"/>
              </a:rPr>
              <a:t>with</a:t>
            </a:r>
            <a:r>
              <a:rPr sz="1700" spc="-105" dirty="0">
                <a:latin typeface="Arial"/>
                <a:cs typeface="Arial"/>
              </a:rPr>
              <a:t> </a:t>
            </a:r>
            <a:r>
              <a:rPr sz="1700" spc="-45" dirty="0">
                <a:latin typeface="Arial"/>
                <a:cs typeface="Arial"/>
              </a:rPr>
              <a:t>whom</a:t>
            </a:r>
            <a:r>
              <a:rPr sz="1700" spc="-105" dirty="0">
                <a:latin typeface="Arial"/>
                <a:cs typeface="Arial"/>
              </a:rPr>
              <a:t> </a:t>
            </a:r>
            <a:r>
              <a:rPr sz="1700" spc="-60" dirty="0">
                <a:latin typeface="Arial"/>
                <a:cs typeface="Arial"/>
              </a:rPr>
              <a:t>you  </a:t>
            </a:r>
            <a:r>
              <a:rPr sz="1700" spc="-30" dirty="0">
                <a:latin typeface="Arial"/>
                <a:cs typeface="Arial"/>
              </a:rPr>
              <a:t>work</a:t>
            </a:r>
            <a:r>
              <a:rPr sz="1700" spc="-110" dirty="0">
                <a:latin typeface="Arial"/>
                <a:cs typeface="Arial"/>
              </a:rPr>
              <a:t> </a:t>
            </a:r>
            <a:r>
              <a:rPr sz="1700" spc="-90" dirty="0">
                <a:latin typeface="Arial"/>
                <a:cs typeface="Arial"/>
              </a:rPr>
              <a:t>is</a:t>
            </a:r>
            <a:r>
              <a:rPr sz="1700" spc="-95" dirty="0">
                <a:latin typeface="Arial"/>
                <a:cs typeface="Arial"/>
              </a:rPr>
              <a:t> </a:t>
            </a:r>
            <a:r>
              <a:rPr sz="1700" spc="-90" dirty="0">
                <a:latin typeface="Arial"/>
                <a:cs typeface="Arial"/>
              </a:rPr>
              <a:t>an</a:t>
            </a:r>
            <a:r>
              <a:rPr sz="1700" spc="-100" dirty="0">
                <a:latin typeface="Arial"/>
                <a:cs typeface="Arial"/>
              </a:rPr>
              <a:t> </a:t>
            </a:r>
            <a:r>
              <a:rPr sz="1700" spc="-15" dirty="0">
                <a:latin typeface="Arial"/>
                <a:cs typeface="Arial"/>
              </a:rPr>
              <a:t>important</a:t>
            </a:r>
            <a:r>
              <a:rPr sz="1700" spc="-125" dirty="0">
                <a:latin typeface="Arial"/>
                <a:cs typeface="Arial"/>
              </a:rPr>
              <a:t> </a:t>
            </a:r>
            <a:r>
              <a:rPr sz="1700" spc="-15" dirty="0">
                <a:latin typeface="Arial"/>
                <a:cs typeface="Arial"/>
              </a:rPr>
              <a:t>part</a:t>
            </a:r>
            <a:r>
              <a:rPr sz="1700" spc="-105" dirty="0">
                <a:latin typeface="Arial"/>
                <a:cs typeface="Arial"/>
              </a:rPr>
              <a:t> </a:t>
            </a:r>
            <a:r>
              <a:rPr sz="1700" spc="-5" dirty="0">
                <a:latin typeface="Arial"/>
                <a:cs typeface="Arial"/>
              </a:rPr>
              <a:t>of</a:t>
            </a:r>
            <a:r>
              <a:rPr sz="1700" spc="-85" dirty="0">
                <a:latin typeface="Arial"/>
                <a:cs typeface="Arial"/>
              </a:rPr>
              <a:t> </a:t>
            </a:r>
            <a:r>
              <a:rPr sz="1700" spc="-40" dirty="0">
                <a:latin typeface="Arial"/>
                <a:cs typeface="Arial"/>
              </a:rPr>
              <a:t>your</a:t>
            </a:r>
            <a:r>
              <a:rPr sz="1700" spc="-90" dirty="0">
                <a:latin typeface="Arial"/>
                <a:cs typeface="Arial"/>
              </a:rPr>
              <a:t> </a:t>
            </a:r>
            <a:r>
              <a:rPr sz="1700" spc="-30" dirty="0">
                <a:latin typeface="Arial"/>
                <a:cs typeface="Arial"/>
              </a:rPr>
              <a:t>role</a:t>
            </a:r>
            <a:r>
              <a:rPr sz="1700" spc="-110" dirty="0">
                <a:latin typeface="Arial"/>
                <a:cs typeface="Arial"/>
              </a:rPr>
              <a:t> </a:t>
            </a:r>
            <a:r>
              <a:rPr sz="1700" spc="-160" dirty="0">
                <a:latin typeface="Arial"/>
                <a:cs typeface="Arial"/>
              </a:rPr>
              <a:t>as</a:t>
            </a:r>
            <a:r>
              <a:rPr sz="1700" spc="-100" dirty="0">
                <a:latin typeface="Arial"/>
                <a:cs typeface="Arial"/>
              </a:rPr>
              <a:t> </a:t>
            </a:r>
            <a:r>
              <a:rPr sz="1700" spc="-130" dirty="0">
                <a:latin typeface="Arial"/>
                <a:cs typeface="Arial"/>
              </a:rPr>
              <a:t>a</a:t>
            </a:r>
            <a:r>
              <a:rPr sz="1700" spc="-90" dirty="0">
                <a:latin typeface="Arial"/>
                <a:cs typeface="Arial"/>
              </a:rPr>
              <a:t> </a:t>
            </a:r>
            <a:r>
              <a:rPr sz="1700" spc="-35" dirty="0">
                <a:latin typeface="Arial"/>
                <a:cs typeface="Arial"/>
              </a:rPr>
              <a:t>volunteer.</a:t>
            </a:r>
            <a:endParaRPr sz="1700">
              <a:latin typeface="Arial"/>
              <a:cs typeface="Arial"/>
            </a:endParaRPr>
          </a:p>
          <a:p>
            <a:pPr>
              <a:lnSpc>
                <a:spcPct val="100000"/>
              </a:lnSpc>
              <a:spcBef>
                <a:spcPts val="35"/>
              </a:spcBef>
            </a:pPr>
            <a:endParaRPr sz="2100">
              <a:latin typeface="Times New Roman"/>
              <a:cs typeface="Times New Roman"/>
            </a:endParaRPr>
          </a:p>
          <a:p>
            <a:pPr marL="12700" marR="5080">
              <a:lnSpc>
                <a:spcPts val="1630"/>
              </a:lnSpc>
            </a:pPr>
            <a:r>
              <a:rPr sz="1700" spc="-70" dirty="0">
                <a:latin typeface="Arial"/>
                <a:cs typeface="Arial"/>
              </a:rPr>
              <a:t>Typically,</a:t>
            </a:r>
            <a:r>
              <a:rPr sz="1700" spc="-110" dirty="0">
                <a:latin typeface="Arial"/>
                <a:cs typeface="Arial"/>
              </a:rPr>
              <a:t> </a:t>
            </a:r>
            <a:r>
              <a:rPr sz="1700" spc="-25" dirty="0">
                <a:latin typeface="Arial"/>
                <a:cs typeface="Arial"/>
              </a:rPr>
              <a:t>there</a:t>
            </a:r>
            <a:r>
              <a:rPr sz="1700" spc="-114" dirty="0">
                <a:latin typeface="Arial"/>
                <a:cs typeface="Arial"/>
              </a:rPr>
              <a:t> </a:t>
            </a:r>
            <a:r>
              <a:rPr sz="1700" spc="-70" dirty="0">
                <a:latin typeface="Arial"/>
                <a:cs typeface="Arial"/>
              </a:rPr>
              <a:t>are</a:t>
            </a:r>
            <a:r>
              <a:rPr sz="1700" spc="-90" dirty="0">
                <a:latin typeface="Arial"/>
                <a:cs typeface="Arial"/>
              </a:rPr>
              <a:t> </a:t>
            </a:r>
            <a:r>
              <a:rPr sz="1700" spc="-25" dirty="0">
                <a:latin typeface="Arial"/>
                <a:cs typeface="Arial"/>
              </a:rPr>
              <a:t>three</a:t>
            </a:r>
            <a:r>
              <a:rPr sz="1700" spc="-105" dirty="0">
                <a:latin typeface="Arial"/>
                <a:cs typeface="Arial"/>
              </a:rPr>
              <a:t> </a:t>
            </a:r>
            <a:r>
              <a:rPr sz="1700" spc="-65" dirty="0">
                <a:latin typeface="Arial"/>
                <a:cs typeface="Arial"/>
              </a:rPr>
              <a:t>types</a:t>
            </a:r>
            <a:r>
              <a:rPr sz="1700" spc="-90" dirty="0">
                <a:latin typeface="Arial"/>
                <a:cs typeface="Arial"/>
              </a:rPr>
              <a:t> </a:t>
            </a:r>
            <a:r>
              <a:rPr sz="1700" spc="-5" dirty="0">
                <a:latin typeface="Arial"/>
                <a:cs typeface="Arial"/>
              </a:rPr>
              <a:t>of</a:t>
            </a:r>
            <a:r>
              <a:rPr sz="1700" spc="-80" dirty="0">
                <a:latin typeface="Arial"/>
                <a:cs typeface="Arial"/>
              </a:rPr>
              <a:t> </a:t>
            </a:r>
            <a:r>
              <a:rPr sz="1700" spc="-70" dirty="0">
                <a:latin typeface="Arial"/>
                <a:cs typeface="Arial"/>
              </a:rPr>
              <a:t>boundaries</a:t>
            </a:r>
            <a:r>
              <a:rPr sz="1700" spc="-120" dirty="0">
                <a:latin typeface="Arial"/>
                <a:cs typeface="Arial"/>
              </a:rPr>
              <a:t> </a:t>
            </a:r>
            <a:r>
              <a:rPr sz="1700" spc="-60" dirty="0">
                <a:latin typeface="Arial"/>
                <a:cs typeface="Arial"/>
              </a:rPr>
              <a:t>you</a:t>
            </a:r>
            <a:r>
              <a:rPr sz="1700" spc="-85" dirty="0">
                <a:latin typeface="Arial"/>
                <a:cs typeface="Arial"/>
              </a:rPr>
              <a:t> </a:t>
            </a:r>
            <a:r>
              <a:rPr sz="1700" spc="-75" dirty="0">
                <a:latin typeface="Arial"/>
                <a:cs typeface="Arial"/>
              </a:rPr>
              <a:t>need</a:t>
            </a:r>
            <a:r>
              <a:rPr sz="1700" spc="-110" dirty="0">
                <a:latin typeface="Arial"/>
                <a:cs typeface="Arial"/>
              </a:rPr>
              <a:t> </a:t>
            </a:r>
            <a:r>
              <a:rPr sz="1700" spc="25" dirty="0">
                <a:latin typeface="Arial"/>
                <a:cs typeface="Arial"/>
              </a:rPr>
              <a:t>to</a:t>
            </a:r>
            <a:r>
              <a:rPr sz="1700" spc="-85" dirty="0">
                <a:latin typeface="Arial"/>
                <a:cs typeface="Arial"/>
              </a:rPr>
              <a:t> </a:t>
            </a:r>
            <a:r>
              <a:rPr sz="1700" spc="-75" dirty="0">
                <a:latin typeface="Arial"/>
                <a:cs typeface="Arial"/>
              </a:rPr>
              <a:t>be</a:t>
            </a:r>
            <a:r>
              <a:rPr sz="1700" spc="-95" dirty="0">
                <a:latin typeface="Arial"/>
                <a:cs typeface="Arial"/>
              </a:rPr>
              <a:t> </a:t>
            </a:r>
            <a:r>
              <a:rPr sz="1700" spc="-25" dirty="0">
                <a:latin typeface="Arial"/>
                <a:cs typeface="Arial"/>
              </a:rPr>
              <a:t>mindful  </a:t>
            </a:r>
            <a:r>
              <a:rPr sz="1700" spc="-5" dirty="0">
                <a:latin typeface="Arial"/>
                <a:cs typeface="Arial"/>
              </a:rPr>
              <a:t>of </a:t>
            </a:r>
            <a:r>
              <a:rPr sz="1700" spc="-20" dirty="0">
                <a:latin typeface="Arial"/>
                <a:cs typeface="Arial"/>
              </a:rPr>
              <a:t>in </a:t>
            </a:r>
            <a:r>
              <a:rPr sz="1700" spc="-45" dirty="0">
                <a:latin typeface="Arial"/>
                <a:cs typeface="Arial"/>
              </a:rPr>
              <a:t>working </a:t>
            </a:r>
            <a:r>
              <a:rPr sz="1700" spc="10" dirty="0">
                <a:latin typeface="Arial"/>
                <a:cs typeface="Arial"/>
              </a:rPr>
              <a:t>with</a:t>
            </a:r>
            <a:r>
              <a:rPr sz="1700" spc="-350" dirty="0">
                <a:latin typeface="Arial"/>
                <a:cs typeface="Arial"/>
              </a:rPr>
              <a:t> </a:t>
            </a:r>
            <a:r>
              <a:rPr sz="1700" spc="-50" dirty="0">
                <a:latin typeface="Arial"/>
                <a:cs typeface="Arial"/>
              </a:rPr>
              <a:t>students:</a:t>
            </a:r>
            <a:endParaRPr sz="1700">
              <a:latin typeface="Arial"/>
              <a:cs typeface="Arial"/>
            </a:endParaRPr>
          </a:p>
          <a:p>
            <a:pPr>
              <a:lnSpc>
                <a:spcPct val="100000"/>
              </a:lnSpc>
              <a:spcBef>
                <a:spcPts val="50"/>
              </a:spcBef>
            </a:pPr>
            <a:endParaRPr sz="2100">
              <a:latin typeface="Times New Roman"/>
              <a:cs typeface="Times New Roman"/>
            </a:endParaRPr>
          </a:p>
          <a:p>
            <a:pPr marL="299085" marR="175260" indent="-286385">
              <a:lnSpc>
                <a:spcPct val="80000"/>
              </a:lnSpc>
              <a:buChar char="•"/>
              <a:tabLst>
                <a:tab pos="299085" algn="l"/>
                <a:tab pos="299720" algn="l"/>
              </a:tabLst>
            </a:pPr>
            <a:r>
              <a:rPr sz="1700" spc="-100" dirty="0">
                <a:latin typeface="Arial"/>
                <a:cs typeface="Arial"/>
              </a:rPr>
              <a:t>Physical</a:t>
            </a:r>
            <a:r>
              <a:rPr sz="1700" spc="-114" dirty="0">
                <a:latin typeface="Arial"/>
                <a:cs typeface="Arial"/>
              </a:rPr>
              <a:t> </a:t>
            </a:r>
            <a:r>
              <a:rPr sz="1700" spc="-70" dirty="0">
                <a:latin typeface="Arial"/>
                <a:cs typeface="Arial"/>
              </a:rPr>
              <a:t>boundaries</a:t>
            </a:r>
            <a:r>
              <a:rPr sz="1700" spc="-110" dirty="0">
                <a:latin typeface="Arial"/>
                <a:cs typeface="Arial"/>
              </a:rPr>
              <a:t> </a:t>
            </a:r>
            <a:r>
              <a:rPr sz="1700" spc="-45" dirty="0">
                <a:latin typeface="Arial"/>
                <a:cs typeface="Arial"/>
              </a:rPr>
              <a:t>-</a:t>
            </a:r>
            <a:r>
              <a:rPr sz="1700" spc="-90" dirty="0">
                <a:latin typeface="Arial"/>
                <a:cs typeface="Arial"/>
              </a:rPr>
              <a:t> </a:t>
            </a:r>
            <a:r>
              <a:rPr sz="1700" spc="-45" dirty="0">
                <a:latin typeface="Arial"/>
                <a:cs typeface="Arial"/>
              </a:rPr>
              <a:t>refers</a:t>
            </a:r>
            <a:r>
              <a:rPr sz="1700" spc="-110" dirty="0">
                <a:latin typeface="Arial"/>
                <a:cs typeface="Arial"/>
              </a:rPr>
              <a:t> </a:t>
            </a:r>
            <a:r>
              <a:rPr sz="1700" spc="10" dirty="0">
                <a:latin typeface="Arial"/>
                <a:cs typeface="Arial"/>
              </a:rPr>
              <a:t>to:</a:t>
            </a:r>
            <a:r>
              <a:rPr sz="1700" spc="-105" dirty="0">
                <a:latin typeface="Arial"/>
                <a:cs typeface="Arial"/>
              </a:rPr>
              <a:t> </a:t>
            </a:r>
            <a:r>
              <a:rPr sz="1700" spc="-80" dirty="0">
                <a:latin typeface="Arial"/>
                <a:cs typeface="Arial"/>
              </a:rPr>
              <a:t>(a)</a:t>
            </a:r>
            <a:r>
              <a:rPr sz="1700" spc="-95" dirty="0">
                <a:latin typeface="Arial"/>
                <a:cs typeface="Arial"/>
              </a:rPr>
              <a:t> </a:t>
            </a:r>
            <a:r>
              <a:rPr sz="1700" spc="-20" dirty="0">
                <a:latin typeface="Arial"/>
                <a:cs typeface="Arial"/>
              </a:rPr>
              <a:t>limitations</a:t>
            </a:r>
            <a:r>
              <a:rPr sz="1700" spc="-100" dirty="0">
                <a:latin typeface="Arial"/>
                <a:cs typeface="Arial"/>
              </a:rPr>
              <a:t> </a:t>
            </a:r>
            <a:r>
              <a:rPr sz="1700" spc="-80" dirty="0">
                <a:latin typeface="Arial"/>
                <a:cs typeface="Arial"/>
              </a:rPr>
              <a:t>placed</a:t>
            </a:r>
            <a:r>
              <a:rPr sz="1700" spc="-120" dirty="0">
                <a:latin typeface="Arial"/>
                <a:cs typeface="Arial"/>
              </a:rPr>
              <a:t> </a:t>
            </a:r>
            <a:r>
              <a:rPr sz="1700" spc="-55" dirty="0">
                <a:latin typeface="Arial"/>
                <a:cs typeface="Arial"/>
              </a:rPr>
              <a:t>on</a:t>
            </a:r>
            <a:r>
              <a:rPr sz="1700" spc="-105" dirty="0">
                <a:latin typeface="Arial"/>
                <a:cs typeface="Arial"/>
              </a:rPr>
              <a:t> </a:t>
            </a:r>
            <a:r>
              <a:rPr sz="1700" spc="-75" dirty="0">
                <a:latin typeface="Arial"/>
                <a:cs typeface="Arial"/>
              </a:rPr>
              <a:t>physical  </a:t>
            </a:r>
            <a:r>
              <a:rPr sz="1700" spc="-45" dirty="0">
                <a:latin typeface="Arial"/>
                <a:cs typeface="Arial"/>
              </a:rPr>
              <a:t>contact between </a:t>
            </a:r>
            <a:r>
              <a:rPr sz="1700" spc="-25" dirty="0">
                <a:latin typeface="Arial"/>
                <a:cs typeface="Arial"/>
              </a:rPr>
              <a:t>staff </a:t>
            </a:r>
            <a:r>
              <a:rPr sz="1700" spc="-80" dirty="0">
                <a:latin typeface="Arial"/>
                <a:cs typeface="Arial"/>
              </a:rPr>
              <a:t>and </a:t>
            </a:r>
            <a:r>
              <a:rPr sz="1700" spc="-55" dirty="0">
                <a:latin typeface="Arial"/>
                <a:cs typeface="Arial"/>
              </a:rPr>
              <a:t>students </a:t>
            </a:r>
            <a:r>
              <a:rPr sz="1700" spc="-80" dirty="0">
                <a:latin typeface="Arial"/>
                <a:cs typeface="Arial"/>
              </a:rPr>
              <a:t>and </a:t>
            </a:r>
            <a:r>
              <a:rPr sz="1700" spc="-55" dirty="0">
                <a:latin typeface="Arial"/>
                <a:cs typeface="Arial"/>
              </a:rPr>
              <a:t>(b) </a:t>
            </a:r>
            <a:r>
              <a:rPr sz="1700" spc="-65" dirty="0">
                <a:latin typeface="Arial"/>
                <a:cs typeface="Arial"/>
              </a:rPr>
              <a:t>respect </a:t>
            </a:r>
            <a:r>
              <a:rPr sz="1700" spc="5" dirty="0">
                <a:latin typeface="Arial"/>
                <a:cs typeface="Arial"/>
              </a:rPr>
              <a:t>for </a:t>
            </a:r>
            <a:r>
              <a:rPr sz="1700" spc="-75" dirty="0">
                <a:latin typeface="Arial"/>
                <a:cs typeface="Arial"/>
              </a:rPr>
              <a:t>and  </a:t>
            </a:r>
            <a:r>
              <a:rPr sz="1700" spc="-90" dirty="0">
                <a:latin typeface="Arial"/>
                <a:cs typeface="Arial"/>
              </a:rPr>
              <a:t>response</a:t>
            </a:r>
            <a:r>
              <a:rPr sz="1700" spc="-125" dirty="0">
                <a:latin typeface="Arial"/>
                <a:cs typeface="Arial"/>
              </a:rPr>
              <a:t> </a:t>
            </a:r>
            <a:r>
              <a:rPr sz="1700" spc="25" dirty="0">
                <a:latin typeface="Arial"/>
                <a:cs typeface="Arial"/>
              </a:rPr>
              <a:t>to</a:t>
            </a:r>
            <a:r>
              <a:rPr sz="1700" spc="-90" dirty="0">
                <a:latin typeface="Arial"/>
                <a:cs typeface="Arial"/>
              </a:rPr>
              <a:t> </a:t>
            </a:r>
            <a:r>
              <a:rPr sz="1700" spc="-15" dirty="0">
                <a:latin typeface="Arial"/>
                <a:cs typeface="Arial"/>
              </a:rPr>
              <a:t>the</a:t>
            </a:r>
            <a:r>
              <a:rPr sz="1700" spc="-100" dirty="0">
                <a:latin typeface="Arial"/>
                <a:cs typeface="Arial"/>
              </a:rPr>
              <a:t> </a:t>
            </a:r>
            <a:r>
              <a:rPr sz="1700" spc="-75" dirty="0">
                <a:latin typeface="Arial"/>
                <a:cs typeface="Arial"/>
              </a:rPr>
              <a:t>physical</a:t>
            </a:r>
            <a:r>
              <a:rPr sz="1700" spc="-125" dirty="0">
                <a:latin typeface="Arial"/>
                <a:cs typeface="Arial"/>
              </a:rPr>
              <a:t> </a:t>
            </a:r>
            <a:r>
              <a:rPr sz="1700" spc="-95" dirty="0">
                <a:latin typeface="Arial"/>
                <a:cs typeface="Arial"/>
              </a:rPr>
              <a:t>needs</a:t>
            </a:r>
            <a:r>
              <a:rPr sz="1700" spc="-125" dirty="0">
                <a:latin typeface="Arial"/>
                <a:cs typeface="Arial"/>
              </a:rPr>
              <a:t> </a:t>
            </a:r>
            <a:r>
              <a:rPr sz="1700" spc="-5" dirty="0">
                <a:latin typeface="Arial"/>
                <a:cs typeface="Arial"/>
              </a:rPr>
              <a:t>of</a:t>
            </a:r>
            <a:r>
              <a:rPr sz="1700" spc="-85" dirty="0">
                <a:latin typeface="Arial"/>
                <a:cs typeface="Arial"/>
              </a:rPr>
              <a:t> </a:t>
            </a:r>
            <a:r>
              <a:rPr sz="1700" spc="-55" dirty="0">
                <a:latin typeface="Arial"/>
                <a:cs typeface="Arial"/>
              </a:rPr>
              <a:t>students.</a:t>
            </a:r>
            <a:endParaRPr sz="1700">
              <a:latin typeface="Arial"/>
              <a:cs typeface="Arial"/>
            </a:endParaRPr>
          </a:p>
          <a:p>
            <a:pPr>
              <a:lnSpc>
                <a:spcPct val="100000"/>
              </a:lnSpc>
              <a:spcBef>
                <a:spcPts val="30"/>
              </a:spcBef>
              <a:buFont typeface="Arial"/>
              <a:buChar char="•"/>
            </a:pPr>
            <a:endParaRPr sz="1750">
              <a:latin typeface="Times New Roman"/>
              <a:cs typeface="Times New Roman"/>
            </a:endParaRPr>
          </a:p>
          <a:p>
            <a:pPr marL="299085" indent="-286385">
              <a:lnSpc>
                <a:spcPts val="1835"/>
              </a:lnSpc>
              <a:buChar char="•"/>
              <a:tabLst>
                <a:tab pos="299085" algn="l"/>
                <a:tab pos="299720" algn="l"/>
              </a:tabLst>
            </a:pPr>
            <a:r>
              <a:rPr sz="1700" spc="-60" dirty="0">
                <a:latin typeface="Arial"/>
                <a:cs typeface="Arial"/>
              </a:rPr>
              <a:t>Emotional</a:t>
            </a:r>
            <a:r>
              <a:rPr sz="1700" spc="-110" dirty="0">
                <a:latin typeface="Arial"/>
                <a:cs typeface="Arial"/>
              </a:rPr>
              <a:t> </a:t>
            </a:r>
            <a:r>
              <a:rPr sz="1700" spc="-70" dirty="0">
                <a:latin typeface="Arial"/>
                <a:cs typeface="Arial"/>
              </a:rPr>
              <a:t>boundaries</a:t>
            </a:r>
            <a:r>
              <a:rPr sz="1700" spc="-114" dirty="0">
                <a:latin typeface="Arial"/>
                <a:cs typeface="Arial"/>
              </a:rPr>
              <a:t> </a:t>
            </a:r>
            <a:r>
              <a:rPr sz="1700" spc="-45" dirty="0">
                <a:latin typeface="Arial"/>
                <a:cs typeface="Arial"/>
              </a:rPr>
              <a:t>-</a:t>
            </a:r>
            <a:r>
              <a:rPr sz="1700" spc="-80" dirty="0">
                <a:latin typeface="Arial"/>
                <a:cs typeface="Arial"/>
              </a:rPr>
              <a:t> </a:t>
            </a:r>
            <a:r>
              <a:rPr sz="1700" spc="-45" dirty="0">
                <a:latin typeface="Arial"/>
                <a:cs typeface="Arial"/>
              </a:rPr>
              <a:t>refers</a:t>
            </a:r>
            <a:r>
              <a:rPr sz="1700" spc="-110" dirty="0">
                <a:latin typeface="Arial"/>
                <a:cs typeface="Arial"/>
              </a:rPr>
              <a:t> </a:t>
            </a:r>
            <a:r>
              <a:rPr sz="1700" spc="25" dirty="0">
                <a:latin typeface="Arial"/>
                <a:cs typeface="Arial"/>
              </a:rPr>
              <a:t>to</a:t>
            </a:r>
            <a:r>
              <a:rPr sz="1700" spc="-85" dirty="0">
                <a:latin typeface="Arial"/>
                <a:cs typeface="Arial"/>
              </a:rPr>
              <a:t> </a:t>
            </a:r>
            <a:r>
              <a:rPr sz="1700" spc="-65" dirty="0">
                <a:latin typeface="Arial"/>
                <a:cs typeface="Arial"/>
              </a:rPr>
              <a:t>respecting</a:t>
            </a:r>
            <a:r>
              <a:rPr sz="1700" spc="-125" dirty="0">
                <a:latin typeface="Arial"/>
                <a:cs typeface="Arial"/>
              </a:rPr>
              <a:t> </a:t>
            </a:r>
            <a:r>
              <a:rPr sz="1700" spc="-20" dirty="0">
                <a:latin typeface="Arial"/>
                <a:cs typeface="Arial"/>
              </a:rPr>
              <a:t>the</a:t>
            </a:r>
            <a:r>
              <a:rPr sz="1700" spc="-95" dirty="0">
                <a:latin typeface="Arial"/>
                <a:cs typeface="Arial"/>
              </a:rPr>
              <a:t> </a:t>
            </a:r>
            <a:r>
              <a:rPr sz="1700" spc="-35" dirty="0">
                <a:latin typeface="Arial"/>
                <a:cs typeface="Arial"/>
              </a:rPr>
              <a:t>emotional</a:t>
            </a:r>
            <a:r>
              <a:rPr sz="1700" spc="-110" dirty="0">
                <a:latin typeface="Arial"/>
                <a:cs typeface="Arial"/>
              </a:rPr>
              <a:t> </a:t>
            </a:r>
            <a:r>
              <a:rPr sz="1700" spc="-95" dirty="0">
                <a:latin typeface="Arial"/>
                <a:cs typeface="Arial"/>
              </a:rPr>
              <a:t>needs</a:t>
            </a:r>
            <a:endParaRPr sz="1700">
              <a:latin typeface="Arial"/>
              <a:cs typeface="Arial"/>
            </a:endParaRPr>
          </a:p>
          <a:p>
            <a:pPr marL="299085">
              <a:lnSpc>
                <a:spcPts val="1835"/>
              </a:lnSpc>
            </a:pPr>
            <a:r>
              <a:rPr sz="1700" spc="-80" dirty="0">
                <a:latin typeface="Arial"/>
                <a:cs typeface="Arial"/>
              </a:rPr>
              <a:t>and </a:t>
            </a:r>
            <a:r>
              <a:rPr sz="1700" spc="-50" dirty="0">
                <a:latin typeface="Arial"/>
                <a:cs typeface="Arial"/>
              </a:rPr>
              <a:t>well-being </a:t>
            </a:r>
            <a:r>
              <a:rPr sz="1700" spc="-5" dirty="0">
                <a:latin typeface="Arial"/>
                <a:cs typeface="Arial"/>
              </a:rPr>
              <a:t>of</a:t>
            </a:r>
            <a:r>
              <a:rPr sz="1700" spc="-195" dirty="0">
                <a:latin typeface="Arial"/>
                <a:cs typeface="Arial"/>
              </a:rPr>
              <a:t> </a:t>
            </a:r>
            <a:r>
              <a:rPr sz="1700" spc="-55" dirty="0">
                <a:latin typeface="Arial"/>
                <a:cs typeface="Arial"/>
              </a:rPr>
              <a:t>students.</a:t>
            </a:r>
            <a:endParaRPr sz="1700">
              <a:latin typeface="Arial"/>
              <a:cs typeface="Arial"/>
            </a:endParaRPr>
          </a:p>
          <a:p>
            <a:pPr>
              <a:lnSpc>
                <a:spcPct val="100000"/>
              </a:lnSpc>
              <a:spcBef>
                <a:spcPts val="25"/>
              </a:spcBef>
            </a:pPr>
            <a:endParaRPr sz="2100">
              <a:latin typeface="Times New Roman"/>
              <a:cs typeface="Times New Roman"/>
            </a:endParaRPr>
          </a:p>
          <a:p>
            <a:pPr marL="299085" marR="451484" indent="-286385">
              <a:lnSpc>
                <a:spcPts val="1630"/>
              </a:lnSpc>
              <a:buChar char="•"/>
              <a:tabLst>
                <a:tab pos="299085" algn="l"/>
                <a:tab pos="299720" algn="l"/>
              </a:tabLst>
            </a:pPr>
            <a:r>
              <a:rPr sz="1700" spc="-70" dirty="0">
                <a:latin typeface="Arial"/>
                <a:cs typeface="Arial"/>
              </a:rPr>
              <a:t>Behavioural</a:t>
            </a:r>
            <a:r>
              <a:rPr sz="1700" spc="-100" dirty="0">
                <a:latin typeface="Arial"/>
                <a:cs typeface="Arial"/>
              </a:rPr>
              <a:t> </a:t>
            </a:r>
            <a:r>
              <a:rPr sz="1700" spc="-70" dirty="0">
                <a:latin typeface="Arial"/>
                <a:cs typeface="Arial"/>
              </a:rPr>
              <a:t>boundaries</a:t>
            </a:r>
            <a:r>
              <a:rPr sz="1700" spc="-85" dirty="0">
                <a:latin typeface="Arial"/>
                <a:cs typeface="Arial"/>
              </a:rPr>
              <a:t> </a:t>
            </a:r>
            <a:r>
              <a:rPr sz="1700" spc="-45" dirty="0">
                <a:latin typeface="Arial"/>
                <a:cs typeface="Arial"/>
              </a:rPr>
              <a:t>-</a:t>
            </a:r>
            <a:r>
              <a:rPr sz="1700" spc="-110" dirty="0">
                <a:latin typeface="Arial"/>
                <a:cs typeface="Arial"/>
              </a:rPr>
              <a:t> </a:t>
            </a:r>
            <a:r>
              <a:rPr sz="1700" spc="-45" dirty="0">
                <a:latin typeface="Arial"/>
                <a:cs typeface="Arial"/>
              </a:rPr>
              <a:t>refers</a:t>
            </a:r>
            <a:r>
              <a:rPr sz="1700" spc="-105" dirty="0">
                <a:latin typeface="Arial"/>
                <a:cs typeface="Arial"/>
              </a:rPr>
              <a:t> </a:t>
            </a:r>
            <a:r>
              <a:rPr sz="1700" spc="25" dirty="0">
                <a:latin typeface="Arial"/>
                <a:cs typeface="Arial"/>
              </a:rPr>
              <a:t>to</a:t>
            </a:r>
            <a:r>
              <a:rPr sz="1700" spc="-90" dirty="0">
                <a:latin typeface="Arial"/>
                <a:cs typeface="Arial"/>
              </a:rPr>
              <a:t> </a:t>
            </a:r>
            <a:r>
              <a:rPr sz="1700" spc="-65" dirty="0">
                <a:latin typeface="Arial"/>
                <a:cs typeface="Arial"/>
              </a:rPr>
              <a:t>respecting</a:t>
            </a:r>
            <a:r>
              <a:rPr sz="1700" spc="-125" dirty="0">
                <a:latin typeface="Arial"/>
                <a:cs typeface="Arial"/>
              </a:rPr>
              <a:t> </a:t>
            </a:r>
            <a:r>
              <a:rPr sz="1700" spc="-20" dirty="0">
                <a:latin typeface="Arial"/>
                <a:cs typeface="Arial"/>
              </a:rPr>
              <a:t>the</a:t>
            </a:r>
            <a:r>
              <a:rPr sz="1700" spc="-95" dirty="0">
                <a:latin typeface="Arial"/>
                <a:cs typeface="Arial"/>
              </a:rPr>
              <a:t> </a:t>
            </a:r>
            <a:r>
              <a:rPr sz="1700" spc="-60" dirty="0">
                <a:latin typeface="Arial"/>
                <a:cs typeface="Arial"/>
              </a:rPr>
              <a:t>rules</a:t>
            </a:r>
            <a:r>
              <a:rPr sz="1700" spc="-95" dirty="0">
                <a:latin typeface="Arial"/>
                <a:cs typeface="Arial"/>
              </a:rPr>
              <a:t> </a:t>
            </a:r>
            <a:r>
              <a:rPr sz="1700" spc="-5" dirty="0">
                <a:latin typeface="Arial"/>
                <a:cs typeface="Arial"/>
              </a:rPr>
              <a:t>of</a:t>
            </a:r>
            <a:r>
              <a:rPr sz="1700" spc="-105" dirty="0">
                <a:latin typeface="Arial"/>
                <a:cs typeface="Arial"/>
              </a:rPr>
              <a:t> </a:t>
            </a:r>
            <a:r>
              <a:rPr sz="1700" spc="-20" dirty="0">
                <a:latin typeface="Arial"/>
                <a:cs typeface="Arial"/>
              </a:rPr>
              <a:t>the  </a:t>
            </a:r>
            <a:r>
              <a:rPr sz="1700" spc="-70" dirty="0">
                <a:latin typeface="Arial"/>
                <a:cs typeface="Arial"/>
              </a:rPr>
              <a:t>school.</a:t>
            </a:r>
            <a:endParaRPr sz="1700">
              <a:latin typeface="Arial"/>
              <a:cs typeface="Arial"/>
            </a:endParaRPr>
          </a:p>
        </p:txBody>
      </p:sp>
      <p:pic>
        <p:nvPicPr>
          <p:cNvPr id="9" name="officeArt object"/>
          <p:cNvPicPr/>
          <p:nvPr/>
        </p:nvPicPr>
        <p:blipFill>
          <a:blip r:embed="rId7">
            <a:extLst/>
          </a:blip>
          <a:srcRect l="4171" r="4171"/>
          <a:stretch>
            <a:fillRect/>
          </a:stretch>
        </p:blipFill>
        <p:spPr>
          <a:xfrm>
            <a:off x="227359" y="6172200"/>
            <a:ext cx="1391722"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5531" y="0"/>
            <a:ext cx="1658390" cy="67787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01139" y="4572"/>
            <a:ext cx="7316724" cy="162610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065020" y="243827"/>
            <a:ext cx="6271259" cy="125426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542288" y="25907"/>
            <a:ext cx="7229856" cy="153924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776983" y="260604"/>
            <a:ext cx="6769608" cy="1078992"/>
          </a:xfrm>
          <a:prstGeom prst="rect">
            <a:avLst/>
          </a:prstGeom>
          <a:blipFill>
            <a:blip r:embed="rId6"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776983" y="260604"/>
            <a:ext cx="6769734" cy="1079500"/>
          </a:xfrm>
          <a:prstGeom prst="rect">
            <a:avLst/>
          </a:prstGeom>
          <a:ln w="9144">
            <a:solidFill>
              <a:srgbClr val="97B853"/>
            </a:solidFill>
          </a:ln>
        </p:spPr>
        <p:txBody>
          <a:bodyPr vert="horz" wrap="square" lIns="0" tIns="89535" rIns="0" bIns="0" rtlCol="0">
            <a:spAutoFit/>
          </a:bodyPr>
          <a:lstStyle/>
          <a:p>
            <a:pPr marL="2131695" marR="537210" indent="-1588770">
              <a:lnSpc>
                <a:spcPct val="100000"/>
              </a:lnSpc>
              <a:spcBef>
                <a:spcPts val="705"/>
              </a:spcBef>
            </a:pPr>
            <a:r>
              <a:rPr sz="2800" spc="-125" dirty="0"/>
              <a:t>EXAMPLES </a:t>
            </a:r>
            <a:r>
              <a:rPr sz="2800" spc="-220" dirty="0"/>
              <a:t>OF </a:t>
            </a:r>
            <a:r>
              <a:rPr sz="2800" spc="-130" dirty="0"/>
              <a:t>BEHAVIOURS </a:t>
            </a:r>
            <a:r>
              <a:rPr sz="2800" spc="-285" dirty="0"/>
              <a:t>THAT </a:t>
            </a:r>
            <a:r>
              <a:rPr sz="2800" spc="-75" dirty="0"/>
              <a:t>MAY  </a:t>
            </a:r>
            <a:r>
              <a:rPr sz="2800" spc="-160" dirty="0"/>
              <a:t>CAUSE</a:t>
            </a:r>
            <a:r>
              <a:rPr sz="2800" spc="-195" dirty="0"/>
              <a:t> </a:t>
            </a:r>
            <a:r>
              <a:rPr sz="2800" spc="-150" dirty="0"/>
              <a:t>CONCERN</a:t>
            </a:r>
            <a:endParaRPr sz="2800"/>
          </a:p>
        </p:txBody>
      </p:sp>
      <p:sp>
        <p:nvSpPr>
          <p:cNvPr id="8" name="object 8"/>
          <p:cNvSpPr/>
          <p:nvPr/>
        </p:nvSpPr>
        <p:spPr>
          <a:xfrm>
            <a:off x="1860804" y="1891296"/>
            <a:ext cx="1975104" cy="1022591"/>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1908048" y="1918716"/>
            <a:ext cx="1885188" cy="932688"/>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1908048" y="1918716"/>
            <a:ext cx="1885314" cy="932815"/>
          </a:xfrm>
          <a:custGeom>
            <a:avLst/>
            <a:gdLst/>
            <a:ahLst/>
            <a:cxnLst/>
            <a:rect l="l" t="t" r="r" b="b"/>
            <a:pathLst>
              <a:path w="1885314" h="932814">
                <a:moveTo>
                  <a:pt x="0" y="155448"/>
                </a:moveTo>
                <a:lnTo>
                  <a:pt x="7924" y="106314"/>
                </a:lnTo>
                <a:lnTo>
                  <a:pt x="29992" y="63642"/>
                </a:lnTo>
                <a:lnTo>
                  <a:pt x="63642" y="29992"/>
                </a:lnTo>
                <a:lnTo>
                  <a:pt x="106314" y="7924"/>
                </a:lnTo>
                <a:lnTo>
                  <a:pt x="155447" y="0"/>
                </a:lnTo>
                <a:lnTo>
                  <a:pt x="1729739" y="0"/>
                </a:lnTo>
                <a:lnTo>
                  <a:pt x="1778873" y="7924"/>
                </a:lnTo>
                <a:lnTo>
                  <a:pt x="1821545" y="29992"/>
                </a:lnTo>
                <a:lnTo>
                  <a:pt x="1855195" y="63642"/>
                </a:lnTo>
                <a:lnTo>
                  <a:pt x="1877263" y="106314"/>
                </a:lnTo>
                <a:lnTo>
                  <a:pt x="1885188" y="155448"/>
                </a:lnTo>
                <a:lnTo>
                  <a:pt x="1885188" y="777239"/>
                </a:lnTo>
                <a:lnTo>
                  <a:pt x="1877263" y="826373"/>
                </a:lnTo>
                <a:lnTo>
                  <a:pt x="1855195" y="869045"/>
                </a:lnTo>
                <a:lnTo>
                  <a:pt x="1821545" y="902695"/>
                </a:lnTo>
                <a:lnTo>
                  <a:pt x="1778873" y="924763"/>
                </a:lnTo>
                <a:lnTo>
                  <a:pt x="1729739" y="932688"/>
                </a:lnTo>
                <a:lnTo>
                  <a:pt x="155447" y="932688"/>
                </a:lnTo>
                <a:lnTo>
                  <a:pt x="106314" y="924763"/>
                </a:lnTo>
                <a:lnTo>
                  <a:pt x="63642" y="902695"/>
                </a:lnTo>
                <a:lnTo>
                  <a:pt x="29992" y="869045"/>
                </a:lnTo>
                <a:lnTo>
                  <a:pt x="7924" y="826373"/>
                </a:lnTo>
                <a:lnTo>
                  <a:pt x="0" y="777239"/>
                </a:lnTo>
                <a:lnTo>
                  <a:pt x="0" y="155448"/>
                </a:lnTo>
                <a:close/>
              </a:path>
            </a:pathLst>
          </a:custGeom>
          <a:ln w="9144">
            <a:solidFill>
              <a:srgbClr val="46AAC5"/>
            </a:solidFill>
          </a:ln>
        </p:spPr>
        <p:txBody>
          <a:bodyPr wrap="square" lIns="0" tIns="0" rIns="0" bIns="0" rtlCol="0"/>
          <a:lstStyle/>
          <a:p>
            <a:endParaRPr/>
          </a:p>
        </p:txBody>
      </p:sp>
      <p:sp>
        <p:nvSpPr>
          <p:cNvPr id="11" name="object 11"/>
          <p:cNvSpPr txBox="1"/>
          <p:nvPr/>
        </p:nvSpPr>
        <p:spPr>
          <a:xfrm>
            <a:off x="2096770" y="2274189"/>
            <a:ext cx="1506855"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Arial"/>
                <a:cs typeface="Arial"/>
              </a:rPr>
              <a:t>Physical</a:t>
            </a:r>
            <a:r>
              <a:rPr sz="1200" b="1" spc="-70" dirty="0">
                <a:latin typeface="Arial"/>
                <a:cs typeface="Arial"/>
              </a:rPr>
              <a:t> </a:t>
            </a:r>
            <a:r>
              <a:rPr sz="1200" b="1" dirty="0">
                <a:latin typeface="Arial"/>
                <a:cs typeface="Arial"/>
              </a:rPr>
              <a:t>boundaries</a:t>
            </a:r>
            <a:endParaRPr sz="1200">
              <a:latin typeface="Arial"/>
              <a:cs typeface="Arial"/>
            </a:endParaRPr>
          </a:p>
        </p:txBody>
      </p:sp>
      <p:sp>
        <p:nvSpPr>
          <p:cNvPr id="12" name="object 12"/>
          <p:cNvSpPr/>
          <p:nvPr/>
        </p:nvSpPr>
        <p:spPr>
          <a:xfrm>
            <a:off x="4735067" y="1690116"/>
            <a:ext cx="3840480" cy="1540764"/>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4782311" y="1717548"/>
            <a:ext cx="3750564" cy="1450848"/>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4782311" y="1717548"/>
            <a:ext cx="3750945" cy="1450975"/>
          </a:xfrm>
          <a:custGeom>
            <a:avLst/>
            <a:gdLst/>
            <a:ahLst/>
            <a:cxnLst/>
            <a:rect l="l" t="t" r="r" b="b"/>
            <a:pathLst>
              <a:path w="3750945" h="1450975">
                <a:moveTo>
                  <a:pt x="0" y="241807"/>
                </a:moveTo>
                <a:lnTo>
                  <a:pt x="4910" y="193058"/>
                </a:lnTo>
                <a:lnTo>
                  <a:pt x="18994" y="147661"/>
                </a:lnTo>
                <a:lnTo>
                  <a:pt x="41281" y="106585"/>
                </a:lnTo>
                <a:lnTo>
                  <a:pt x="70802" y="70802"/>
                </a:lnTo>
                <a:lnTo>
                  <a:pt x="106585" y="41281"/>
                </a:lnTo>
                <a:lnTo>
                  <a:pt x="147661" y="18994"/>
                </a:lnTo>
                <a:lnTo>
                  <a:pt x="193058" y="4910"/>
                </a:lnTo>
                <a:lnTo>
                  <a:pt x="241808" y="0"/>
                </a:lnTo>
                <a:lnTo>
                  <a:pt x="3508756" y="0"/>
                </a:lnTo>
                <a:lnTo>
                  <a:pt x="3557505" y="4910"/>
                </a:lnTo>
                <a:lnTo>
                  <a:pt x="3602902" y="18994"/>
                </a:lnTo>
                <a:lnTo>
                  <a:pt x="3643978" y="41281"/>
                </a:lnTo>
                <a:lnTo>
                  <a:pt x="3679761" y="70802"/>
                </a:lnTo>
                <a:lnTo>
                  <a:pt x="3709282" y="106585"/>
                </a:lnTo>
                <a:lnTo>
                  <a:pt x="3731569" y="147661"/>
                </a:lnTo>
                <a:lnTo>
                  <a:pt x="3745653" y="193058"/>
                </a:lnTo>
                <a:lnTo>
                  <a:pt x="3750564" y="241807"/>
                </a:lnTo>
                <a:lnTo>
                  <a:pt x="3750564" y="1209039"/>
                </a:lnTo>
                <a:lnTo>
                  <a:pt x="3745653" y="1257789"/>
                </a:lnTo>
                <a:lnTo>
                  <a:pt x="3731569" y="1303186"/>
                </a:lnTo>
                <a:lnTo>
                  <a:pt x="3709282" y="1344262"/>
                </a:lnTo>
                <a:lnTo>
                  <a:pt x="3679761" y="1380045"/>
                </a:lnTo>
                <a:lnTo>
                  <a:pt x="3643978" y="1409566"/>
                </a:lnTo>
                <a:lnTo>
                  <a:pt x="3602902" y="1431853"/>
                </a:lnTo>
                <a:lnTo>
                  <a:pt x="3557505" y="1445937"/>
                </a:lnTo>
                <a:lnTo>
                  <a:pt x="3508756" y="1450848"/>
                </a:lnTo>
                <a:lnTo>
                  <a:pt x="241808" y="1450848"/>
                </a:lnTo>
                <a:lnTo>
                  <a:pt x="193058" y="1445937"/>
                </a:lnTo>
                <a:lnTo>
                  <a:pt x="147661" y="1431853"/>
                </a:lnTo>
                <a:lnTo>
                  <a:pt x="106585" y="1409566"/>
                </a:lnTo>
                <a:lnTo>
                  <a:pt x="70802" y="1380045"/>
                </a:lnTo>
                <a:lnTo>
                  <a:pt x="41281" y="1344262"/>
                </a:lnTo>
                <a:lnTo>
                  <a:pt x="18994" y="1303186"/>
                </a:lnTo>
                <a:lnTo>
                  <a:pt x="4910" y="1257789"/>
                </a:lnTo>
                <a:lnTo>
                  <a:pt x="0" y="1209039"/>
                </a:lnTo>
                <a:lnTo>
                  <a:pt x="0" y="241807"/>
                </a:lnTo>
                <a:close/>
              </a:path>
            </a:pathLst>
          </a:custGeom>
          <a:ln w="9144">
            <a:solidFill>
              <a:srgbClr val="46AAC5"/>
            </a:solidFill>
          </a:ln>
        </p:spPr>
        <p:txBody>
          <a:bodyPr wrap="square" lIns="0" tIns="0" rIns="0" bIns="0" rtlCol="0"/>
          <a:lstStyle/>
          <a:p>
            <a:endParaRPr/>
          </a:p>
        </p:txBody>
      </p:sp>
      <p:sp>
        <p:nvSpPr>
          <p:cNvPr id="15" name="object 15"/>
          <p:cNvSpPr txBox="1"/>
          <p:nvPr/>
        </p:nvSpPr>
        <p:spPr>
          <a:xfrm>
            <a:off x="4932934" y="1918462"/>
            <a:ext cx="3100705" cy="193675"/>
          </a:xfrm>
          <a:prstGeom prst="rect">
            <a:avLst/>
          </a:prstGeom>
        </p:spPr>
        <p:txBody>
          <a:bodyPr vert="horz" wrap="square" lIns="0" tIns="13335" rIns="0" bIns="0" rtlCol="0">
            <a:spAutoFit/>
          </a:bodyPr>
          <a:lstStyle/>
          <a:p>
            <a:pPr marL="12700">
              <a:lnSpc>
                <a:spcPct val="100000"/>
              </a:lnSpc>
              <a:spcBef>
                <a:spcPts val="105"/>
              </a:spcBef>
            </a:pPr>
            <a:r>
              <a:rPr sz="1100" spc="-5" dirty="0">
                <a:latin typeface="Arial"/>
                <a:cs typeface="Arial"/>
              </a:rPr>
              <a:t>Examples </a:t>
            </a:r>
            <a:r>
              <a:rPr sz="1100" dirty="0">
                <a:latin typeface="Arial"/>
                <a:cs typeface="Arial"/>
              </a:rPr>
              <a:t>of </a:t>
            </a:r>
            <a:r>
              <a:rPr sz="1100" spc="-5" dirty="0">
                <a:latin typeface="Arial"/>
                <a:cs typeface="Arial"/>
              </a:rPr>
              <a:t>physical </a:t>
            </a:r>
            <a:r>
              <a:rPr sz="1100" dirty="0">
                <a:latin typeface="Arial"/>
                <a:cs typeface="Arial"/>
              </a:rPr>
              <a:t>boundary </a:t>
            </a:r>
            <a:r>
              <a:rPr sz="1100" spc="-5" dirty="0">
                <a:latin typeface="Arial"/>
                <a:cs typeface="Arial"/>
              </a:rPr>
              <a:t>violations</a:t>
            </a:r>
            <a:r>
              <a:rPr sz="1100" spc="20" dirty="0">
                <a:latin typeface="Arial"/>
                <a:cs typeface="Arial"/>
              </a:rPr>
              <a:t> </a:t>
            </a:r>
            <a:r>
              <a:rPr sz="1100" spc="-5" dirty="0">
                <a:latin typeface="Arial"/>
                <a:cs typeface="Arial"/>
              </a:rPr>
              <a:t>include:</a:t>
            </a:r>
            <a:endParaRPr sz="1100">
              <a:latin typeface="Arial"/>
              <a:cs typeface="Arial"/>
            </a:endParaRPr>
          </a:p>
        </p:txBody>
      </p:sp>
      <p:sp>
        <p:nvSpPr>
          <p:cNvPr id="16" name="object 16"/>
          <p:cNvSpPr txBox="1"/>
          <p:nvPr/>
        </p:nvSpPr>
        <p:spPr>
          <a:xfrm>
            <a:off x="4932934" y="2229357"/>
            <a:ext cx="3343275" cy="528320"/>
          </a:xfrm>
          <a:prstGeom prst="rect">
            <a:avLst/>
          </a:prstGeom>
        </p:spPr>
        <p:txBody>
          <a:bodyPr vert="horz" wrap="square" lIns="0" tIns="19685" rIns="0" bIns="0" rtlCol="0">
            <a:spAutoFit/>
          </a:bodyPr>
          <a:lstStyle/>
          <a:p>
            <a:pPr marL="241300" marR="5080" indent="-228600">
              <a:lnSpc>
                <a:spcPts val="1310"/>
              </a:lnSpc>
              <a:spcBef>
                <a:spcPts val="155"/>
              </a:spcBef>
              <a:buChar char="•"/>
              <a:tabLst>
                <a:tab pos="240665" algn="l"/>
                <a:tab pos="241300" algn="l"/>
              </a:tabLst>
            </a:pPr>
            <a:r>
              <a:rPr sz="1100" dirty="0">
                <a:latin typeface="Arial"/>
                <a:cs typeface="Arial"/>
              </a:rPr>
              <a:t>making </a:t>
            </a:r>
            <a:r>
              <a:rPr sz="1100" spc="-5" dirty="0">
                <a:latin typeface="Arial"/>
                <a:cs typeface="Arial"/>
              </a:rPr>
              <a:t>inappropriate physical </a:t>
            </a:r>
            <a:r>
              <a:rPr sz="1100" dirty="0">
                <a:latin typeface="Arial"/>
                <a:cs typeface="Arial"/>
              </a:rPr>
              <a:t>contact by pushing,  </a:t>
            </a:r>
            <a:r>
              <a:rPr sz="1100" spc="-5" dirty="0">
                <a:latin typeface="Arial"/>
                <a:cs typeface="Arial"/>
              </a:rPr>
              <a:t>pulling </a:t>
            </a:r>
            <a:r>
              <a:rPr sz="1100" dirty="0">
                <a:latin typeface="Arial"/>
                <a:cs typeface="Arial"/>
              </a:rPr>
              <a:t>or grabbing;</a:t>
            </a:r>
            <a:r>
              <a:rPr sz="1100" spc="-40" dirty="0">
                <a:latin typeface="Arial"/>
                <a:cs typeface="Arial"/>
              </a:rPr>
              <a:t> </a:t>
            </a:r>
            <a:r>
              <a:rPr sz="1100" dirty="0">
                <a:latin typeface="Arial"/>
                <a:cs typeface="Arial"/>
              </a:rPr>
              <a:t>or</a:t>
            </a:r>
            <a:endParaRPr sz="1100">
              <a:latin typeface="Arial"/>
              <a:cs typeface="Arial"/>
            </a:endParaRPr>
          </a:p>
          <a:p>
            <a:pPr marL="241300" indent="-228600">
              <a:lnSpc>
                <a:spcPts val="1280"/>
              </a:lnSpc>
              <a:buChar char="•"/>
              <a:tabLst>
                <a:tab pos="240665" algn="l"/>
                <a:tab pos="241300" algn="l"/>
              </a:tabLst>
            </a:pPr>
            <a:r>
              <a:rPr sz="1100" dirty="0">
                <a:latin typeface="Arial"/>
                <a:cs typeface="Arial"/>
              </a:rPr>
              <a:t>refusing to respond to </a:t>
            </a:r>
            <a:r>
              <a:rPr sz="1100" spc="-5" dirty="0">
                <a:latin typeface="Arial"/>
                <a:cs typeface="Arial"/>
              </a:rPr>
              <a:t>biological</a:t>
            </a:r>
            <a:r>
              <a:rPr sz="1100" spc="-70" dirty="0">
                <a:latin typeface="Arial"/>
                <a:cs typeface="Arial"/>
              </a:rPr>
              <a:t> </a:t>
            </a:r>
            <a:r>
              <a:rPr sz="1100" spc="-5" dirty="0">
                <a:latin typeface="Arial"/>
                <a:cs typeface="Arial"/>
              </a:rPr>
              <a:t>necessities.</a:t>
            </a:r>
            <a:endParaRPr sz="1100">
              <a:latin typeface="Arial"/>
              <a:cs typeface="Arial"/>
            </a:endParaRPr>
          </a:p>
        </p:txBody>
      </p:sp>
      <p:sp>
        <p:nvSpPr>
          <p:cNvPr id="17" name="object 17"/>
          <p:cNvSpPr/>
          <p:nvPr/>
        </p:nvSpPr>
        <p:spPr>
          <a:xfrm>
            <a:off x="3995165" y="2443733"/>
            <a:ext cx="448056" cy="181355"/>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3995165" y="2443733"/>
            <a:ext cx="448309" cy="181610"/>
          </a:xfrm>
          <a:custGeom>
            <a:avLst/>
            <a:gdLst/>
            <a:ahLst/>
            <a:cxnLst/>
            <a:rect l="l" t="t" r="r" b="b"/>
            <a:pathLst>
              <a:path w="448310" h="181610">
                <a:moveTo>
                  <a:pt x="0" y="45338"/>
                </a:moveTo>
                <a:lnTo>
                  <a:pt x="357378" y="45338"/>
                </a:lnTo>
                <a:lnTo>
                  <a:pt x="357378" y="0"/>
                </a:lnTo>
                <a:lnTo>
                  <a:pt x="448056" y="90677"/>
                </a:lnTo>
                <a:lnTo>
                  <a:pt x="357378" y="181355"/>
                </a:lnTo>
                <a:lnTo>
                  <a:pt x="357378" y="136016"/>
                </a:lnTo>
                <a:lnTo>
                  <a:pt x="0" y="136016"/>
                </a:lnTo>
                <a:lnTo>
                  <a:pt x="0" y="45338"/>
                </a:lnTo>
                <a:close/>
              </a:path>
            </a:pathLst>
          </a:custGeom>
          <a:ln w="25908">
            <a:solidFill>
              <a:srgbClr val="4AACC5"/>
            </a:solidFill>
          </a:ln>
        </p:spPr>
        <p:txBody>
          <a:bodyPr wrap="square" lIns="0" tIns="0" rIns="0" bIns="0" rtlCol="0"/>
          <a:lstStyle/>
          <a:p>
            <a:endParaRPr/>
          </a:p>
        </p:txBody>
      </p:sp>
      <p:sp>
        <p:nvSpPr>
          <p:cNvPr id="19" name="object 19"/>
          <p:cNvSpPr/>
          <p:nvPr/>
        </p:nvSpPr>
        <p:spPr>
          <a:xfrm>
            <a:off x="1880616" y="3355860"/>
            <a:ext cx="1975104" cy="1022591"/>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1933955" y="3685070"/>
            <a:ext cx="1909571" cy="400773"/>
          </a:xfrm>
          <a:prstGeom prst="rect">
            <a:avLst/>
          </a:prstGeom>
          <a:blipFill>
            <a:blip r:embed="rId12" cstate="print"/>
            <a:stretch>
              <a:fillRect/>
            </a:stretch>
          </a:blipFill>
        </p:spPr>
        <p:txBody>
          <a:bodyPr wrap="square" lIns="0" tIns="0" rIns="0" bIns="0" rtlCol="0"/>
          <a:lstStyle/>
          <a:p>
            <a:endParaRPr/>
          </a:p>
        </p:txBody>
      </p:sp>
      <p:sp>
        <p:nvSpPr>
          <p:cNvPr id="21" name="object 21"/>
          <p:cNvSpPr/>
          <p:nvPr/>
        </p:nvSpPr>
        <p:spPr>
          <a:xfrm>
            <a:off x="1927860" y="3383279"/>
            <a:ext cx="1885188" cy="932688"/>
          </a:xfrm>
          <a:prstGeom prst="rect">
            <a:avLst/>
          </a:prstGeom>
          <a:blipFill>
            <a:blip r:embed="rId13" cstate="print"/>
            <a:stretch>
              <a:fillRect/>
            </a:stretch>
          </a:blipFill>
        </p:spPr>
        <p:txBody>
          <a:bodyPr wrap="square" lIns="0" tIns="0" rIns="0" bIns="0" rtlCol="0"/>
          <a:lstStyle/>
          <a:p>
            <a:endParaRPr/>
          </a:p>
        </p:txBody>
      </p:sp>
      <p:sp>
        <p:nvSpPr>
          <p:cNvPr id="22" name="object 22"/>
          <p:cNvSpPr/>
          <p:nvPr/>
        </p:nvSpPr>
        <p:spPr>
          <a:xfrm>
            <a:off x="1927860" y="3383279"/>
            <a:ext cx="1885314" cy="932815"/>
          </a:xfrm>
          <a:custGeom>
            <a:avLst/>
            <a:gdLst/>
            <a:ahLst/>
            <a:cxnLst/>
            <a:rect l="l" t="t" r="r" b="b"/>
            <a:pathLst>
              <a:path w="1885314" h="932814">
                <a:moveTo>
                  <a:pt x="0" y="155448"/>
                </a:moveTo>
                <a:lnTo>
                  <a:pt x="7924" y="106314"/>
                </a:lnTo>
                <a:lnTo>
                  <a:pt x="29992" y="63642"/>
                </a:lnTo>
                <a:lnTo>
                  <a:pt x="63642" y="29992"/>
                </a:lnTo>
                <a:lnTo>
                  <a:pt x="106314" y="7924"/>
                </a:lnTo>
                <a:lnTo>
                  <a:pt x="155447" y="0"/>
                </a:lnTo>
                <a:lnTo>
                  <a:pt x="1729739" y="0"/>
                </a:lnTo>
                <a:lnTo>
                  <a:pt x="1778873" y="7924"/>
                </a:lnTo>
                <a:lnTo>
                  <a:pt x="1821545" y="29992"/>
                </a:lnTo>
                <a:lnTo>
                  <a:pt x="1855195" y="63642"/>
                </a:lnTo>
                <a:lnTo>
                  <a:pt x="1877263" y="106314"/>
                </a:lnTo>
                <a:lnTo>
                  <a:pt x="1885188" y="155448"/>
                </a:lnTo>
                <a:lnTo>
                  <a:pt x="1885188" y="777240"/>
                </a:lnTo>
                <a:lnTo>
                  <a:pt x="1877263" y="826373"/>
                </a:lnTo>
                <a:lnTo>
                  <a:pt x="1855195" y="869045"/>
                </a:lnTo>
                <a:lnTo>
                  <a:pt x="1821545" y="902695"/>
                </a:lnTo>
                <a:lnTo>
                  <a:pt x="1778873" y="924763"/>
                </a:lnTo>
                <a:lnTo>
                  <a:pt x="1729739" y="932688"/>
                </a:lnTo>
                <a:lnTo>
                  <a:pt x="155447" y="932688"/>
                </a:lnTo>
                <a:lnTo>
                  <a:pt x="106314" y="924763"/>
                </a:lnTo>
                <a:lnTo>
                  <a:pt x="63642" y="902695"/>
                </a:lnTo>
                <a:lnTo>
                  <a:pt x="29992" y="869045"/>
                </a:lnTo>
                <a:lnTo>
                  <a:pt x="7924" y="826373"/>
                </a:lnTo>
                <a:lnTo>
                  <a:pt x="0" y="777240"/>
                </a:lnTo>
                <a:lnTo>
                  <a:pt x="0" y="155448"/>
                </a:lnTo>
                <a:close/>
              </a:path>
            </a:pathLst>
          </a:custGeom>
          <a:ln w="9144">
            <a:solidFill>
              <a:srgbClr val="46AAC5"/>
            </a:solidFill>
          </a:ln>
        </p:spPr>
        <p:txBody>
          <a:bodyPr wrap="square" lIns="0" tIns="0" rIns="0" bIns="0" rtlCol="0"/>
          <a:lstStyle/>
          <a:p>
            <a:endParaRPr/>
          </a:p>
        </p:txBody>
      </p:sp>
      <p:sp>
        <p:nvSpPr>
          <p:cNvPr id="23" name="object 23"/>
          <p:cNvSpPr txBox="1"/>
          <p:nvPr/>
        </p:nvSpPr>
        <p:spPr>
          <a:xfrm>
            <a:off x="2055367" y="3738753"/>
            <a:ext cx="162750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Emotional</a:t>
            </a:r>
            <a:r>
              <a:rPr sz="1200" b="1" spc="-75" dirty="0">
                <a:latin typeface="Arial"/>
                <a:cs typeface="Arial"/>
              </a:rPr>
              <a:t> </a:t>
            </a:r>
            <a:r>
              <a:rPr sz="1200" b="1" dirty="0">
                <a:latin typeface="Arial"/>
                <a:cs typeface="Arial"/>
              </a:rPr>
              <a:t>boundaries</a:t>
            </a:r>
            <a:endParaRPr sz="1200">
              <a:latin typeface="Arial"/>
              <a:cs typeface="Arial"/>
            </a:endParaRPr>
          </a:p>
        </p:txBody>
      </p:sp>
      <p:sp>
        <p:nvSpPr>
          <p:cNvPr id="24" name="object 24"/>
          <p:cNvSpPr/>
          <p:nvPr/>
        </p:nvSpPr>
        <p:spPr>
          <a:xfrm>
            <a:off x="4660391" y="3360420"/>
            <a:ext cx="3989832" cy="1539239"/>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4742688" y="3476244"/>
            <a:ext cx="3808475" cy="1146047"/>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4707635" y="3387852"/>
            <a:ext cx="3899916" cy="1449324"/>
          </a:xfrm>
          <a:prstGeom prst="rect">
            <a:avLst/>
          </a:prstGeom>
          <a:blipFill>
            <a:blip r:embed="rId16" cstate="print"/>
            <a:stretch>
              <a:fillRect/>
            </a:stretch>
          </a:blipFill>
        </p:spPr>
        <p:txBody>
          <a:bodyPr wrap="square" lIns="0" tIns="0" rIns="0" bIns="0" rtlCol="0"/>
          <a:lstStyle/>
          <a:p>
            <a:endParaRPr/>
          </a:p>
        </p:txBody>
      </p:sp>
      <p:sp>
        <p:nvSpPr>
          <p:cNvPr id="27" name="object 27"/>
          <p:cNvSpPr/>
          <p:nvPr/>
        </p:nvSpPr>
        <p:spPr>
          <a:xfrm>
            <a:off x="4707635" y="3387852"/>
            <a:ext cx="3900170" cy="1449705"/>
          </a:xfrm>
          <a:custGeom>
            <a:avLst/>
            <a:gdLst/>
            <a:ahLst/>
            <a:cxnLst/>
            <a:rect l="l" t="t" r="r" b="b"/>
            <a:pathLst>
              <a:path w="3900170" h="1449704">
                <a:moveTo>
                  <a:pt x="0" y="241554"/>
                </a:moveTo>
                <a:lnTo>
                  <a:pt x="4909" y="192888"/>
                </a:lnTo>
                <a:lnTo>
                  <a:pt x="18990" y="147554"/>
                </a:lnTo>
                <a:lnTo>
                  <a:pt x="41268" y="106523"/>
                </a:lnTo>
                <a:lnTo>
                  <a:pt x="70770" y="70770"/>
                </a:lnTo>
                <a:lnTo>
                  <a:pt x="106523" y="41268"/>
                </a:lnTo>
                <a:lnTo>
                  <a:pt x="147554" y="18990"/>
                </a:lnTo>
                <a:lnTo>
                  <a:pt x="192888" y="4909"/>
                </a:lnTo>
                <a:lnTo>
                  <a:pt x="241553" y="0"/>
                </a:lnTo>
                <a:lnTo>
                  <a:pt x="3658362" y="0"/>
                </a:lnTo>
                <a:lnTo>
                  <a:pt x="3707027" y="4909"/>
                </a:lnTo>
                <a:lnTo>
                  <a:pt x="3752361" y="18990"/>
                </a:lnTo>
                <a:lnTo>
                  <a:pt x="3793392" y="41268"/>
                </a:lnTo>
                <a:lnTo>
                  <a:pt x="3829145" y="70770"/>
                </a:lnTo>
                <a:lnTo>
                  <a:pt x="3858647" y="106523"/>
                </a:lnTo>
                <a:lnTo>
                  <a:pt x="3880925" y="147554"/>
                </a:lnTo>
                <a:lnTo>
                  <a:pt x="3895006" y="192888"/>
                </a:lnTo>
                <a:lnTo>
                  <a:pt x="3899916" y="241554"/>
                </a:lnTo>
                <a:lnTo>
                  <a:pt x="3899916" y="1207770"/>
                </a:lnTo>
                <a:lnTo>
                  <a:pt x="3895006" y="1256435"/>
                </a:lnTo>
                <a:lnTo>
                  <a:pt x="3880925" y="1301769"/>
                </a:lnTo>
                <a:lnTo>
                  <a:pt x="3858647" y="1342800"/>
                </a:lnTo>
                <a:lnTo>
                  <a:pt x="3829145" y="1378553"/>
                </a:lnTo>
                <a:lnTo>
                  <a:pt x="3793392" y="1408055"/>
                </a:lnTo>
                <a:lnTo>
                  <a:pt x="3752361" y="1430333"/>
                </a:lnTo>
                <a:lnTo>
                  <a:pt x="3707027" y="1444414"/>
                </a:lnTo>
                <a:lnTo>
                  <a:pt x="3658362" y="1449324"/>
                </a:lnTo>
                <a:lnTo>
                  <a:pt x="241553" y="1449324"/>
                </a:lnTo>
                <a:lnTo>
                  <a:pt x="192888" y="1444414"/>
                </a:lnTo>
                <a:lnTo>
                  <a:pt x="147554" y="1430333"/>
                </a:lnTo>
                <a:lnTo>
                  <a:pt x="106523" y="1408055"/>
                </a:lnTo>
                <a:lnTo>
                  <a:pt x="70770" y="1378553"/>
                </a:lnTo>
                <a:lnTo>
                  <a:pt x="41268" y="1342800"/>
                </a:lnTo>
                <a:lnTo>
                  <a:pt x="18990" y="1301769"/>
                </a:lnTo>
                <a:lnTo>
                  <a:pt x="4909" y="1256435"/>
                </a:lnTo>
                <a:lnTo>
                  <a:pt x="0" y="1207770"/>
                </a:lnTo>
                <a:lnTo>
                  <a:pt x="0" y="241554"/>
                </a:lnTo>
                <a:close/>
              </a:path>
            </a:pathLst>
          </a:custGeom>
          <a:ln w="9144">
            <a:solidFill>
              <a:srgbClr val="46AAC5"/>
            </a:solidFill>
          </a:ln>
        </p:spPr>
        <p:txBody>
          <a:bodyPr wrap="square" lIns="0" tIns="0" rIns="0" bIns="0" rtlCol="0"/>
          <a:lstStyle/>
          <a:p>
            <a:endParaRPr/>
          </a:p>
        </p:txBody>
      </p:sp>
      <p:sp>
        <p:nvSpPr>
          <p:cNvPr id="28" name="object 28"/>
          <p:cNvSpPr txBox="1"/>
          <p:nvPr/>
        </p:nvSpPr>
        <p:spPr>
          <a:xfrm>
            <a:off x="4857750" y="3526663"/>
            <a:ext cx="3201670" cy="193675"/>
          </a:xfrm>
          <a:prstGeom prst="rect">
            <a:avLst/>
          </a:prstGeom>
        </p:spPr>
        <p:txBody>
          <a:bodyPr vert="horz" wrap="square" lIns="0" tIns="13335" rIns="0" bIns="0" rtlCol="0">
            <a:spAutoFit/>
          </a:bodyPr>
          <a:lstStyle/>
          <a:p>
            <a:pPr marL="12700">
              <a:lnSpc>
                <a:spcPct val="100000"/>
              </a:lnSpc>
              <a:spcBef>
                <a:spcPts val="105"/>
              </a:spcBef>
            </a:pPr>
            <a:r>
              <a:rPr sz="1100" spc="-5" dirty="0">
                <a:latin typeface="Arial"/>
                <a:cs typeface="Arial"/>
              </a:rPr>
              <a:t>Examples </a:t>
            </a:r>
            <a:r>
              <a:rPr sz="1100" dirty="0">
                <a:latin typeface="Arial"/>
                <a:cs typeface="Arial"/>
              </a:rPr>
              <a:t>of emotional boundary </a:t>
            </a:r>
            <a:r>
              <a:rPr sz="1100" spc="-5" dirty="0">
                <a:latin typeface="Arial"/>
                <a:cs typeface="Arial"/>
              </a:rPr>
              <a:t>violations</a:t>
            </a:r>
            <a:r>
              <a:rPr sz="1100" spc="-25" dirty="0">
                <a:latin typeface="Arial"/>
                <a:cs typeface="Arial"/>
              </a:rPr>
              <a:t> </a:t>
            </a:r>
            <a:r>
              <a:rPr sz="1100" spc="-5" dirty="0">
                <a:latin typeface="Arial"/>
                <a:cs typeface="Arial"/>
              </a:rPr>
              <a:t>include:</a:t>
            </a:r>
            <a:endParaRPr sz="1100">
              <a:latin typeface="Arial"/>
              <a:cs typeface="Arial"/>
            </a:endParaRPr>
          </a:p>
        </p:txBody>
      </p:sp>
      <p:sp>
        <p:nvSpPr>
          <p:cNvPr id="29" name="object 29"/>
          <p:cNvSpPr txBox="1"/>
          <p:nvPr/>
        </p:nvSpPr>
        <p:spPr>
          <a:xfrm>
            <a:off x="4857750" y="3886936"/>
            <a:ext cx="3549015" cy="605155"/>
          </a:xfrm>
          <a:prstGeom prst="rect">
            <a:avLst/>
          </a:prstGeom>
        </p:spPr>
        <p:txBody>
          <a:bodyPr vert="horz" wrap="square" lIns="0" tIns="12065" rIns="0" bIns="0" rtlCol="0">
            <a:spAutoFit/>
          </a:bodyPr>
          <a:lstStyle/>
          <a:p>
            <a:pPr marL="184785" marR="5080" indent="-172085">
              <a:lnSpc>
                <a:spcPct val="115500"/>
              </a:lnSpc>
              <a:spcBef>
                <a:spcPts val="95"/>
              </a:spcBef>
              <a:buChar char="•"/>
              <a:tabLst>
                <a:tab pos="222885" algn="l"/>
                <a:tab pos="223520" algn="l"/>
              </a:tabLst>
            </a:pPr>
            <a:r>
              <a:rPr sz="1100" dirty="0">
                <a:latin typeface="Arial"/>
                <a:cs typeface="Arial"/>
              </a:rPr>
              <a:t>making embarrassing or </a:t>
            </a:r>
            <a:r>
              <a:rPr sz="1100" spc="-5" dirty="0">
                <a:latin typeface="Arial"/>
                <a:cs typeface="Arial"/>
              </a:rPr>
              <a:t>humiliating </a:t>
            </a:r>
            <a:r>
              <a:rPr sz="1100" dirty="0">
                <a:latin typeface="Arial"/>
                <a:cs typeface="Arial"/>
              </a:rPr>
              <a:t>comments</a:t>
            </a:r>
            <a:r>
              <a:rPr sz="1100" spc="-95" dirty="0">
                <a:latin typeface="Arial"/>
                <a:cs typeface="Arial"/>
              </a:rPr>
              <a:t> </a:t>
            </a:r>
            <a:r>
              <a:rPr sz="1100" spc="-5" dirty="0">
                <a:latin typeface="Arial"/>
                <a:cs typeface="Arial"/>
              </a:rPr>
              <a:t>about  </a:t>
            </a:r>
            <a:r>
              <a:rPr sz="1100" dirty="0">
                <a:latin typeface="Arial"/>
                <a:cs typeface="Arial"/>
              </a:rPr>
              <a:t>a student or </a:t>
            </a:r>
            <a:r>
              <a:rPr sz="1100" spc="-5" dirty="0">
                <a:latin typeface="Arial"/>
                <a:cs typeface="Arial"/>
              </a:rPr>
              <a:t>their</a:t>
            </a:r>
            <a:r>
              <a:rPr sz="1100" spc="-75" dirty="0">
                <a:latin typeface="Arial"/>
                <a:cs typeface="Arial"/>
              </a:rPr>
              <a:t> </a:t>
            </a:r>
            <a:r>
              <a:rPr sz="1100" dirty="0">
                <a:latin typeface="Arial"/>
                <a:cs typeface="Arial"/>
              </a:rPr>
              <a:t>family</a:t>
            </a:r>
            <a:endParaRPr sz="1100">
              <a:latin typeface="Arial"/>
              <a:cs typeface="Arial"/>
            </a:endParaRPr>
          </a:p>
          <a:p>
            <a:pPr marL="184785" indent="-172085">
              <a:lnSpc>
                <a:spcPct val="100000"/>
              </a:lnSpc>
              <a:spcBef>
                <a:spcPts val="195"/>
              </a:spcBef>
              <a:buChar char="•"/>
              <a:tabLst>
                <a:tab pos="185420" algn="l"/>
              </a:tabLst>
            </a:pPr>
            <a:r>
              <a:rPr sz="1100" spc="-5" dirty="0">
                <a:latin typeface="Arial"/>
                <a:cs typeface="Arial"/>
              </a:rPr>
              <a:t>using intimidating behaviour </a:t>
            </a:r>
            <a:r>
              <a:rPr sz="1100" dirty="0">
                <a:latin typeface="Arial"/>
                <a:cs typeface="Arial"/>
              </a:rPr>
              <a:t>or language</a:t>
            </a:r>
            <a:endParaRPr sz="1100">
              <a:latin typeface="Arial"/>
              <a:cs typeface="Arial"/>
            </a:endParaRPr>
          </a:p>
        </p:txBody>
      </p:sp>
      <p:sp>
        <p:nvSpPr>
          <p:cNvPr id="30" name="object 30"/>
          <p:cNvSpPr/>
          <p:nvPr/>
        </p:nvSpPr>
        <p:spPr>
          <a:xfrm>
            <a:off x="4071365" y="3850385"/>
            <a:ext cx="448056" cy="181356"/>
          </a:xfrm>
          <a:prstGeom prst="rect">
            <a:avLst/>
          </a:prstGeom>
          <a:blipFill>
            <a:blip r:embed="rId17" cstate="print"/>
            <a:stretch>
              <a:fillRect/>
            </a:stretch>
          </a:blipFill>
        </p:spPr>
        <p:txBody>
          <a:bodyPr wrap="square" lIns="0" tIns="0" rIns="0" bIns="0" rtlCol="0"/>
          <a:lstStyle/>
          <a:p>
            <a:endParaRPr/>
          </a:p>
        </p:txBody>
      </p:sp>
      <p:sp>
        <p:nvSpPr>
          <p:cNvPr id="31" name="object 31"/>
          <p:cNvSpPr/>
          <p:nvPr/>
        </p:nvSpPr>
        <p:spPr>
          <a:xfrm>
            <a:off x="4071365" y="3850385"/>
            <a:ext cx="448309" cy="181610"/>
          </a:xfrm>
          <a:custGeom>
            <a:avLst/>
            <a:gdLst/>
            <a:ahLst/>
            <a:cxnLst/>
            <a:rect l="l" t="t" r="r" b="b"/>
            <a:pathLst>
              <a:path w="448310" h="181610">
                <a:moveTo>
                  <a:pt x="0" y="45338"/>
                </a:moveTo>
                <a:lnTo>
                  <a:pt x="357378" y="45338"/>
                </a:lnTo>
                <a:lnTo>
                  <a:pt x="357378" y="0"/>
                </a:lnTo>
                <a:lnTo>
                  <a:pt x="448056" y="90677"/>
                </a:lnTo>
                <a:lnTo>
                  <a:pt x="357378" y="181356"/>
                </a:lnTo>
                <a:lnTo>
                  <a:pt x="357378" y="136016"/>
                </a:lnTo>
                <a:lnTo>
                  <a:pt x="0" y="136016"/>
                </a:lnTo>
                <a:lnTo>
                  <a:pt x="0" y="45338"/>
                </a:lnTo>
                <a:close/>
              </a:path>
            </a:pathLst>
          </a:custGeom>
          <a:ln w="25908">
            <a:solidFill>
              <a:srgbClr val="4AACC5"/>
            </a:solidFill>
          </a:ln>
        </p:spPr>
        <p:txBody>
          <a:bodyPr wrap="square" lIns="0" tIns="0" rIns="0" bIns="0" rtlCol="0"/>
          <a:lstStyle/>
          <a:p>
            <a:endParaRPr/>
          </a:p>
        </p:txBody>
      </p:sp>
      <p:sp>
        <p:nvSpPr>
          <p:cNvPr id="32" name="object 32"/>
          <p:cNvSpPr/>
          <p:nvPr/>
        </p:nvSpPr>
        <p:spPr>
          <a:xfrm>
            <a:off x="1917192" y="5201411"/>
            <a:ext cx="1976628" cy="1024153"/>
          </a:xfrm>
          <a:prstGeom prst="rect">
            <a:avLst/>
          </a:prstGeom>
          <a:blipFill>
            <a:blip r:embed="rId18" cstate="print"/>
            <a:stretch>
              <a:fillRect/>
            </a:stretch>
          </a:blipFill>
        </p:spPr>
        <p:txBody>
          <a:bodyPr wrap="square" lIns="0" tIns="0" rIns="0" bIns="0" rtlCol="0"/>
          <a:lstStyle/>
          <a:p>
            <a:endParaRPr/>
          </a:p>
        </p:txBody>
      </p:sp>
      <p:sp>
        <p:nvSpPr>
          <p:cNvPr id="33" name="object 33"/>
          <p:cNvSpPr/>
          <p:nvPr/>
        </p:nvSpPr>
        <p:spPr>
          <a:xfrm>
            <a:off x="1984248" y="5542788"/>
            <a:ext cx="1879092" cy="373341"/>
          </a:xfrm>
          <a:prstGeom prst="rect">
            <a:avLst/>
          </a:prstGeom>
          <a:blipFill>
            <a:blip r:embed="rId19" cstate="print"/>
            <a:stretch>
              <a:fillRect/>
            </a:stretch>
          </a:blipFill>
        </p:spPr>
        <p:txBody>
          <a:bodyPr wrap="square" lIns="0" tIns="0" rIns="0" bIns="0" rtlCol="0"/>
          <a:lstStyle/>
          <a:p>
            <a:endParaRPr/>
          </a:p>
        </p:txBody>
      </p:sp>
      <p:sp>
        <p:nvSpPr>
          <p:cNvPr id="34" name="object 34"/>
          <p:cNvSpPr/>
          <p:nvPr/>
        </p:nvSpPr>
        <p:spPr>
          <a:xfrm>
            <a:off x="1964435" y="5228844"/>
            <a:ext cx="1886712" cy="934212"/>
          </a:xfrm>
          <a:prstGeom prst="rect">
            <a:avLst/>
          </a:prstGeom>
          <a:blipFill>
            <a:blip r:embed="rId20" cstate="print"/>
            <a:stretch>
              <a:fillRect/>
            </a:stretch>
          </a:blipFill>
        </p:spPr>
        <p:txBody>
          <a:bodyPr wrap="square" lIns="0" tIns="0" rIns="0" bIns="0" rtlCol="0"/>
          <a:lstStyle/>
          <a:p>
            <a:endParaRPr/>
          </a:p>
        </p:txBody>
      </p:sp>
      <p:sp>
        <p:nvSpPr>
          <p:cNvPr id="35" name="object 35"/>
          <p:cNvSpPr/>
          <p:nvPr/>
        </p:nvSpPr>
        <p:spPr>
          <a:xfrm>
            <a:off x="1964435" y="5228844"/>
            <a:ext cx="1887220" cy="934719"/>
          </a:xfrm>
          <a:custGeom>
            <a:avLst/>
            <a:gdLst/>
            <a:ahLst/>
            <a:cxnLst/>
            <a:rect l="l" t="t" r="r" b="b"/>
            <a:pathLst>
              <a:path w="1887220" h="934720">
                <a:moveTo>
                  <a:pt x="0" y="155701"/>
                </a:moveTo>
                <a:lnTo>
                  <a:pt x="7939" y="106493"/>
                </a:lnTo>
                <a:lnTo>
                  <a:pt x="30045" y="63751"/>
                </a:lnTo>
                <a:lnTo>
                  <a:pt x="63751" y="30045"/>
                </a:lnTo>
                <a:lnTo>
                  <a:pt x="106493" y="7939"/>
                </a:lnTo>
                <a:lnTo>
                  <a:pt x="155701" y="0"/>
                </a:lnTo>
                <a:lnTo>
                  <a:pt x="1731010" y="0"/>
                </a:lnTo>
                <a:lnTo>
                  <a:pt x="1780218" y="7939"/>
                </a:lnTo>
                <a:lnTo>
                  <a:pt x="1822960" y="30045"/>
                </a:lnTo>
                <a:lnTo>
                  <a:pt x="1856666" y="63751"/>
                </a:lnTo>
                <a:lnTo>
                  <a:pt x="1878772" y="106493"/>
                </a:lnTo>
                <a:lnTo>
                  <a:pt x="1886712" y="155701"/>
                </a:lnTo>
                <a:lnTo>
                  <a:pt x="1886712" y="778509"/>
                </a:lnTo>
                <a:lnTo>
                  <a:pt x="1878772" y="827723"/>
                </a:lnTo>
                <a:lnTo>
                  <a:pt x="1856666" y="870465"/>
                </a:lnTo>
                <a:lnTo>
                  <a:pt x="1822960" y="904170"/>
                </a:lnTo>
                <a:lnTo>
                  <a:pt x="1780218" y="926274"/>
                </a:lnTo>
                <a:lnTo>
                  <a:pt x="1731010" y="934211"/>
                </a:lnTo>
                <a:lnTo>
                  <a:pt x="155701" y="934211"/>
                </a:lnTo>
                <a:lnTo>
                  <a:pt x="106493" y="926274"/>
                </a:lnTo>
                <a:lnTo>
                  <a:pt x="63751" y="904170"/>
                </a:lnTo>
                <a:lnTo>
                  <a:pt x="30045" y="870465"/>
                </a:lnTo>
                <a:lnTo>
                  <a:pt x="7939" y="827723"/>
                </a:lnTo>
                <a:lnTo>
                  <a:pt x="0" y="778509"/>
                </a:lnTo>
                <a:lnTo>
                  <a:pt x="0" y="155701"/>
                </a:lnTo>
                <a:close/>
              </a:path>
            </a:pathLst>
          </a:custGeom>
          <a:ln w="9144">
            <a:solidFill>
              <a:srgbClr val="46AAC5"/>
            </a:solidFill>
          </a:ln>
        </p:spPr>
        <p:txBody>
          <a:bodyPr wrap="square" lIns="0" tIns="0" rIns="0" bIns="0" rtlCol="0"/>
          <a:lstStyle/>
          <a:p>
            <a:endParaRPr/>
          </a:p>
        </p:txBody>
      </p:sp>
      <p:sp>
        <p:nvSpPr>
          <p:cNvPr id="36" name="object 36"/>
          <p:cNvSpPr txBox="1"/>
          <p:nvPr/>
        </p:nvSpPr>
        <p:spPr>
          <a:xfrm>
            <a:off x="2098675" y="5592572"/>
            <a:ext cx="1617980" cy="193675"/>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Behavioural</a:t>
            </a:r>
            <a:r>
              <a:rPr sz="1100" b="1" spc="-55" dirty="0">
                <a:latin typeface="Arial"/>
                <a:cs typeface="Arial"/>
              </a:rPr>
              <a:t> </a:t>
            </a:r>
            <a:r>
              <a:rPr sz="1100" b="1" dirty="0">
                <a:latin typeface="Arial"/>
                <a:cs typeface="Arial"/>
              </a:rPr>
              <a:t>boundaries</a:t>
            </a:r>
            <a:endParaRPr sz="1100">
              <a:latin typeface="Arial"/>
              <a:cs typeface="Arial"/>
            </a:endParaRPr>
          </a:p>
        </p:txBody>
      </p:sp>
      <p:sp>
        <p:nvSpPr>
          <p:cNvPr id="37" name="object 37"/>
          <p:cNvSpPr/>
          <p:nvPr/>
        </p:nvSpPr>
        <p:spPr>
          <a:xfrm>
            <a:off x="4660391" y="5029200"/>
            <a:ext cx="3989832" cy="1414272"/>
          </a:xfrm>
          <a:prstGeom prst="rect">
            <a:avLst/>
          </a:prstGeom>
          <a:blipFill>
            <a:blip r:embed="rId21" cstate="print"/>
            <a:stretch>
              <a:fillRect/>
            </a:stretch>
          </a:blipFill>
        </p:spPr>
        <p:txBody>
          <a:bodyPr wrap="square" lIns="0" tIns="0" rIns="0" bIns="0" rtlCol="0"/>
          <a:lstStyle/>
          <a:p>
            <a:endParaRPr/>
          </a:p>
        </p:txBody>
      </p:sp>
      <p:sp>
        <p:nvSpPr>
          <p:cNvPr id="38" name="object 38"/>
          <p:cNvSpPr/>
          <p:nvPr/>
        </p:nvSpPr>
        <p:spPr>
          <a:xfrm>
            <a:off x="4707635" y="5056632"/>
            <a:ext cx="3899916" cy="1324356"/>
          </a:xfrm>
          <a:prstGeom prst="rect">
            <a:avLst/>
          </a:prstGeom>
          <a:blipFill>
            <a:blip r:embed="rId22" cstate="print"/>
            <a:stretch>
              <a:fillRect/>
            </a:stretch>
          </a:blipFill>
        </p:spPr>
        <p:txBody>
          <a:bodyPr wrap="square" lIns="0" tIns="0" rIns="0" bIns="0" rtlCol="0"/>
          <a:lstStyle/>
          <a:p>
            <a:endParaRPr/>
          </a:p>
        </p:txBody>
      </p:sp>
      <p:sp>
        <p:nvSpPr>
          <p:cNvPr id="39" name="object 39"/>
          <p:cNvSpPr/>
          <p:nvPr/>
        </p:nvSpPr>
        <p:spPr>
          <a:xfrm>
            <a:off x="4707635" y="5056632"/>
            <a:ext cx="3900170" cy="1324610"/>
          </a:xfrm>
          <a:custGeom>
            <a:avLst/>
            <a:gdLst/>
            <a:ahLst/>
            <a:cxnLst/>
            <a:rect l="l" t="t" r="r" b="b"/>
            <a:pathLst>
              <a:path w="3900170" h="1324610">
                <a:moveTo>
                  <a:pt x="0" y="220726"/>
                </a:moveTo>
                <a:lnTo>
                  <a:pt x="4483" y="176237"/>
                </a:lnTo>
                <a:lnTo>
                  <a:pt x="17343" y="134802"/>
                </a:lnTo>
                <a:lnTo>
                  <a:pt x="37692" y="97308"/>
                </a:lnTo>
                <a:lnTo>
                  <a:pt x="64642" y="64643"/>
                </a:lnTo>
                <a:lnTo>
                  <a:pt x="97308" y="37692"/>
                </a:lnTo>
                <a:lnTo>
                  <a:pt x="134802" y="17343"/>
                </a:lnTo>
                <a:lnTo>
                  <a:pt x="176237" y="4483"/>
                </a:lnTo>
                <a:lnTo>
                  <a:pt x="220725" y="0"/>
                </a:lnTo>
                <a:lnTo>
                  <a:pt x="3679190" y="0"/>
                </a:lnTo>
                <a:lnTo>
                  <a:pt x="3723678" y="4483"/>
                </a:lnTo>
                <a:lnTo>
                  <a:pt x="3765113" y="17343"/>
                </a:lnTo>
                <a:lnTo>
                  <a:pt x="3802607" y="37692"/>
                </a:lnTo>
                <a:lnTo>
                  <a:pt x="3835272" y="64643"/>
                </a:lnTo>
                <a:lnTo>
                  <a:pt x="3862223" y="97308"/>
                </a:lnTo>
                <a:lnTo>
                  <a:pt x="3882572" y="134802"/>
                </a:lnTo>
                <a:lnTo>
                  <a:pt x="3895432" y="176237"/>
                </a:lnTo>
                <a:lnTo>
                  <a:pt x="3899916" y="220726"/>
                </a:lnTo>
                <a:lnTo>
                  <a:pt x="3899916" y="1103630"/>
                </a:lnTo>
                <a:lnTo>
                  <a:pt x="3895432" y="1148115"/>
                </a:lnTo>
                <a:lnTo>
                  <a:pt x="3882572" y="1189548"/>
                </a:lnTo>
                <a:lnTo>
                  <a:pt x="3862223" y="1227041"/>
                </a:lnTo>
                <a:lnTo>
                  <a:pt x="3835272" y="1259708"/>
                </a:lnTo>
                <a:lnTo>
                  <a:pt x="3802607" y="1286660"/>
                </a:lnTo>
                <a:lnTo>
                  <a:pt x="3765113" y="1307010"/>
                </a:lnTo>
                <a:lnTo>
                  <a:pt x="3723678" y="1319871"/>
                </a:lnTo>
                <a:lnTo>
                  <a:pt x="3679190" y="1324356"/>
                </a:lnTo>
                <a:lnTo>
                  <a:pt x="220725" y="1324356"/>
                </a:lnTo>
                <a:lnTo>
                  <a:pt x="176237" y="1319871"/>
                </a:lnTo>
                <a:lnTo>
                  <a:pt x="134802" y="1307010"/>
                </a:lnTo>
                <a:lnTo>
                  <a:pt x="97308" y="1286660"/>
                </a:lnTo>
                <a:lnTo>
                  <a:pt x="64642" y="1259708"/>
                </a:lnTo>
                <a:lnTo>
                  <a:pt x="37692" y="1227041"/>
                </a:lnTo>
                <a:lnTo>
                  <a:pt x="17343" y="1189548"/>
                </a:lnTo>
                <a:lnTo>
                  <a:pt x="4483" y="1148115"/>
                </a:lnTo>
                <a:lnTo>
                  <a:pt x="0" y="1103630"/>
                </a:lnTo>
                <a:lnTo>
                  <a:pt x="0" y="220726"/>
                </a:lnTo>
                <a:close/>
              </a:path>
            </a:pathLst>
          </a:custGeom>
          <a:ln w="9144">
            <a:solidFill>
              <a:srgbClr val="46AAC5"/>
            </a:solidFill>
          </a:ln>
        </p:spPr>
        <p:txBody>
          <a:bodyPr wrap="square" lIns="0" tIns="0" rIns="0" bIns="0" rtlCol="0"/>
          <a:lstStyle/>
          <a:p>
            <a:endParaRPr/>
          </a:p>
        </p:txBody>
      </p:sp>
      <p:sp>
        <p:nvSpPr>
          <p:cNvPr id="40" name="object 40"/>
          <p:cNvSpPr txBox="1"/>
          <p:nvPr/>
        </p:nvSpPr>
        <p:spPr>
          <a:xfrm>
            <a:off x="4851653" y="5421884"/>
            <a:ext cx="31388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Arial"/>
                <a:cs typeface="Arial"/>
              </a:rPr>
              <a:t>Examples </a:t>
            </a:r>
            <a:r>
              <a:rPr sz="1100" dirty="0">
                <a:latin typeface="Arial"/>
                <a:cs typeface="Arial"/>
              </a:rPr>
              <a:t>of </a:t>
            </a:r>
            <a:r>
              <a:rPr sz="1100" spc="-5" dirty="0">
                <a:latin typeface="Arial"/>
                <a:cs typeface="Arial"/>
              </a:rPr>
              <a:t>behaviour </a:t>
            </a:r>
            <a:r>
              <a:rPr sz="1100" dirty="0">
                <a:latin typeface="Arial"/>
                <a:cs typeface="Arial"/>
              </a:rPr>
              <a:t>boundary </a:t>
            </a:r>
            <a:r>
              <a:rPr sz="1100" spc="-5" dirty="0">
                <a:latin typeface="Arial"/>
                <a:cs typeface="Arial"/>
              </a:rPr>
              <a:t>violation</a:t>
            </a:r>
            <a:r>
              <a:rPr sz="1100" spc="10" dirty="0">
                <a:latin typeface="Arial"/>
                <a:cs typeface="Arial"/>
              </a:rPr>
              <a:t> </a:t>
            </a:r>
            <a:r>
              <a:rPr sz="1100" spc="-5" dirty="0">
                <a:latin typeface="Arial"/>
                <a:cs typeface="Arial"/>
              </a:rPr>
              <a:t>include:</a:t>
            </a:r>
            <a:endParaRPr sz="1100">
              <a:latin typeface="Arial"/>
              <a:cs typeface="Arial"/>
            </a:endParaRPr>
          </a:p>
        </p:txBody>
      </p:sp>
      <p:sp>
        <p:nvSpPr>
          <p:cNvPr id="41" name="object 41"/>
          <p:cNvSpPr txBox="1"/>
          <p:nvPr/>
        </p:nvSpPr>
        <p:spPr>
          <a:xfrm>
            <a:off x="4851653" y="5807761"/>
            <a:ext cx="3460750" cy="193675"/>
          </a:xfrm>
          <a:prstGeom prst="rect">
            <a:avLst/>
          </a:prstGeom>
        </p:spPr>
        <p:txBody>
          <a:bodyPr vert="horz" wrap="square" lIns="0" tIns="12700" rIns="0" bIns="0" rtlCol="0">
            <a:spAutoFit/>
          </a:bodyPr>
          <a:lstStyle/>
          <a:p>
            <a:pPr marL="184785" indent="-172085">
              <a:lnSpc>
                <a:spcPct val="100000"/>
              </a:lnSpc>
              <a:spcBef>
                <a:spcPts val="100"/>
              </a:spcBef>
              <a:buChar char="•"/>
              <a:tabLst>
                <a:tab pos="185420" algn="l"/>
              </a:tabLst>
            </a:pPr>
            <a:r>
              <a:rPr sz="1100" spc="-5" dirty="0">
                <a:latin typeface="Arial"/>
                <a:cs typeface="Arial"/>
              </a:rPr>
              <a:t>supplying </a:t>
            </a:r>
            <a:r>
              <a:rPr sz="1100" dirty="0">
                <a:latin typeface="Arial"/>
                <a:cs typeface="Arial"/>
              </a:rPr>
              <a:t>tobacco, </a:t>
            </a:r>
            <a:r>
              <a:rPr sz="1100" spc="-5" dirty="0">
                <a:latin typeface="Arial"/>
                <a:cs typeface="Arial"/>
              </a:rPr>
              <a:t>alcohol </a:t>
            </a:r>
            <a:r>
              <a:rPr sz="1100" dirty="0">
                <a:latin typeface="Arial"/>
                <a:cs typeface="Arial"/>
              </a:rPr>
              <a:t>or </a:t>
            </a:r>
            <a:r>
              <a:rPr sz="1100" spc="-10" dirty="0">
                <a:latin typeface="Arial"/>
                <a:cs typeface="Arial"/>
              </a:rPr>
              <a:t>illicit </a:t>
            </a:r>
            <a:r>
              <a:rPr sz="1100" dirty="0">
                <a:latin typeface="Arial"/>
                <a:cs typeface="Arial"/>
              </a:rPr>
              <a:t>drugs to a</a:t>
            </a:r>
            <a:r>
              <a:rPr sz="1100" spc="-10" dirty="0">
                <a:latin typeface="Arial"/>
                <a:cs typeface="Arial"/>
              </a:rPr>
              <a:t> </a:t>
            </a:r>
            <a:r>
              <a:rPr sz="1100" dirty="0">
                <a:latin typeface="Arial"/>
                <a:cs typeface="Arial"/>
              </a:rPr>
              <a:t>student</a:t>
            </a:r>
            <a:endParaRPr sz="1100">
              <a:latin typeface="Arial"/>
              <a:cs typeface="Arial"/>
            </a:endParaRPr>
          </a:p>
        </p:txBody>
      </p:sp>
      <p:sp>
        <p:nvSpPr>
          <p:cNvPr id="42" name="object 42"/>
          <p:cNvSpPr/>
          <p:nvPr/>
        </p:nvSpPr>
        <p:spPr>
          <a:xfrm>
            <a:off x="4068317" y="5695950"/>
            <a:ext cx="448056" cy="181356"/>
          </a:xfrm>
          <a:prstGeom prst="rect">
            <a:avLst/>
          </a:prstGeom>
          <a:blipFill>
            <a:blip r:embed="rId23" cstate="print"/>
            <a:stretch>
              <a:fillRect/>
            </a:stretch>
          </a:blipFill>
        </p:spPr>
        <p:txBody>
          <a:bodyPr wrap="square" lIns="0" tIns="0" rIns="0" bIns="0" rtlCol="0"/>
          <a:lstStyle/>
          <a:p>
            <a:endParaRPr/>
          </a:p>
        </p:txBody>
      </p:sp>
      <p:sp>
        <p:nvSpPr>
          <p:cNvPr id="43" name="object 43"/>
          <p:cNvSpPr/>
          <p:nvPr/>
        </p:nvSpPr>
        <p:spPr>
          <a:xfrm>
            <a:off x="4068317" y="5695950"/>
            <a:ext cx="448309" cy="181610"/>
          </a:xfrm>
          <a:custGeom>
            <a:avLst/>
            <a:gdLst/>
            <a:ahLst/>
            <a:cxnLst/>
            <a:rect l="l" t="t" r="r" b="b"/>
            <a:pathLst>
              <a:path w="448310" h="181610">
                <a:moveTo>
                  <a:pt x="0" y="45338"/>
                </a:moveTo>
                <a:lnTo>
                  <a:pt x="357378" y="45338"/>
                </a:lnTo>
                <a:lnTo>
                  <a:pt x="357378" y="0"/>
                </a:lnTo>
                <a:lnTo>
                  <a:pt x="448056" y="90678"/>
                </a:lnTo>
                <a:lnTo>
                  <a:pt x="357378" y="181356"/>
                </a:lnTo>
                <a:lnTo>
                  <a:pt x="357378" y="136016"/>
                </a:lnTo>
                <a:lnTo>
                  <a:pt x="0" y="136016"/>
                </a:lnTo>
                <a:lnTo>
                  <a:pt x="0" y="45338"/>
                </a:lnTo>
                <a:close/>
              </a:path>
            </a:pathLst>
          </a:custGeom>
          <a:ln w="25908">
            <a:solidFill>
              <a:srgbClr val="4AACC5"/>
            </a:solidFill>
          </a:ln>
        </p:spPr>
        <p:txBody>
          <a:bodyPr wrap="square" lIns="0" tIns="0" rIns="0" bIns="0" rtlCol="0"/>
          <a:lstStyle/>
          <a:p>
            <a:endParaRPr/>
          </a:p>
        </p:txBody>
      </p:sp>
      <p:pic>
        <p:nvPicPr>
          <p:cNvPr id="44" name="officeArt object"/>
          <p:cNvPicPr/>
          <p:nvPr/>
        </p:nvPicPr>
        <p:blipFill>
          <a:blip r:embed="rId24">
            <a:extLst/>
          </a:blip>
          <a:srcRect l="4171" r="4171"/>
          <a:stretch>
            <a:fillRect/>
          </a:stretch>
        </p:blipFill>
        <p:spPr>
          <a:xfrm>
            <a:off x="332199" y="6116716"/>
            <a:ext cx="1391722"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6845" y="3239261"/>
            <a:ext cx="6400800" cy="1557655"/>
          </a:xfrm>
          <a:custGeom>
            <a:avLst/>
            <a:gdLst/>
            <a:ahLst/>
            <a:cxnLst/>
            <a:rect l="l" t="t" r="r" b="b"/>
            <a:pathLst>
              <a:path w="6400800" h="1557654">
                <a:moveTo>
                  <a:pt x="6141211" y="0"/>
                </a:moveTo>
                <a:lnTo>
                  <a:pt x="259587" y="0"/>
                </a:lnTo>
                <a:lnTo>
                  <a:pt x="212922" y="4181"/>
                </a:lnTo>
                <a:lnTo>
                  <a:pt x="169002" y="16238"/>
                </a:lnTo>
                <a:lnTo>
                  <a:pt x="128561" y="35437"/>
                </a:lnTo>
                <a:lnTo>
                  <a:pt x="92331" y="61046"/>
                </a:lnTo>
                <a:lnTo>
                  <a:pt x="61046" y="92331"/>
                </a:lnTo>
                <a:lnTo>
                  <a:pt x="35437" y="128561"/>
                </a:lnTo>
                <a:lnTo>
                  <a:pt x="16238" y="169002"/>
                </a:lnTo>
                <a:lnTo>
                  <a:pt x="4181" y="212922"/>
                </a:lnTo>
                <a:lnTo>
                  <a:pt x="0" y="259587"/>
                </a:lnTo>
                <a:lnTo>
                  <a:pt x="0" y="1297939"/>
                </a:lnTo>
                <a:lnTo>
                  <a:pt x="4181" y="1344605"/>
                </a:lnTo>
                <a:lnTo>
                  <a:pt x="16238" y="1388525"/>
                </a:lnTo>
                <a:lnTo>
                  <a:pt x="35437" y="1428966"/>
                </a:lnTo>
                <a:lnTo>
                  <a:pt x="61046" y="1465196"/>
                </a:lnTo>
                <a:lnTo>
                  <a:pt x="92331" y="1496481"/>
                </a:lnTo>
                <a:lnTo>
                  <a:pt x="128561" y="1522090"/>
                </a:lnTo>
                <a:lnTo>
                  <a:pt x="169002" y="1541289"/>
                </a:lnTo>
                <a:lnTo>
                  <a:pt x="212922" y="1553346"/>
                </a:lnTo>
                <a:lnTo>
                  <a:pt x="259587" y="1557527"/>
                </a:lnTo>
                <a:lnTo>
                  <a:pt x="6141211" y="1557527"/>
                </a:lnTo>
                <a:lnTo>
                  <a:pt x="6187877" y="1553346"/>
                </a:lnTo>
                <a:lnTo>
                  <a:pt x="6231797" y="1541289"/>
                </a:lnTo>
                <a:lnTo>
                  <a:pt x="6272238" y="1522090"/>
                </a:lnTo>
                <a:lnTo>
                  <a:pt x="6308468" y="1496481"/>
                </a:lnTo>
                <a:lnTo>
                  <a:pt x="6339753" y="1465196"/>
                </a:lnTo>
                <a:lnTo>
                  <a:pt x="6365362" y="1428966"/>
                </a:lnTo>
                <a:lnTo>
                  <a:pt x="6384561" y="1388525"/>
                </a:lnTo>
                <a:lnTo>
                  <a:pt x="6396618" y="1344605"/>
                </a:lnTo>
                <a:lnTo>
                  <a:pt x="6400800" y="1297939"/>
                </a:lnTo>
                <a:lnTo>
                  <a:pt x="6400800" y="259587"/>
                </a:lnTo>
                <a:lnTo>
                  <a:pt x="6396618" y="212922"/>
                </a:lnTo>
                <a:lnTo>
                  <a:pt x="6384561" y="169002"/>
                </a:lnTo>
                <a:lnTo>
                  <a:pt x="6365362" y="128561"/>
                </a:lnTo>
                <a:lnTo>
                  <a:pt x="6339753" y="92331"/>
                </a:lnTo>
                <a:lnTo>
                  <a:pt x="6308468" y="61046"/>
                </a:lnTo>
                <a:lnTo>
                  <a:pt x="6272238" y="35437"/>
                </a:lnTo>
                <a:lnTo>
                  <a:pt x="6231797" y="16238"/>
                </a:lnTo>
                <a:lnTo>
                  <a:pt x="6187877" y="4181"/>
                </a:lnTo>
                <a:lnTo>
                  <a:pt x="6141211" y="0"/>
                </a:lnTo>
                <a:close/>
              </a:path>
            </a:pathLst>
          </a:custGeom>
          <a:solidFill>
            <a:srgbClr val="4F81BC"/>
          </a:solidFill>
        </p:spPr>
        <p:txBody>
          <a:bodyPr wrap="square" lIns="0" tIns="0" rIns="0" bIns="0" rtlCol="0"/>
          <a:lstStyle/>
          <a:p>
            <a:endParaRPr/>
          </a:p>
        </p:txBody>
      </p:sp>
      <p:sp>
        <p:nvSpPr>
          <p:cNvPr id="3" name="object 3"/>
          <p:cNvSpPr/>
          <p:nvPr/>
        </p:nvSpPr>
        <p:spPr>
          <a:xfrm>
            <a:off x="2196845" y="3239261"/>
            <a:ext cx="6400800" cy="1557655"/>
          </a:xfrm>
          <a:custGeom>
            <a:avLst/>
            <a:gdLst/>
            <a:ahLst/>
            <a:cxnLst/>
            <a:rect l="l" t="t" r="r" b="b"/>
            <a:pathLst>
              <a:path w="6400800" h="1557654">
                <a:moveTo>
                  <a:pt x="0" y="259587"/>
                </a:moveTo>
                <a:lnTo>
                  <a:pt x="4181" y="212922"/>
                </a:lnTo>
                <a:lnTo>
                  <a:pt x="16238" y="169002"/>
                </a:lnTo>
                <a:lnTo>
                  <a:pt x="35437" y="128561"/>
                </a:lnTo>
                <a:lnTo>
                  <a:pt x="61046" y="92331"/>
                </a:lnTo>
                <a:lnTo>
                  <a:pt x="92331" y="61046"/>
                </a:lnTo>
                <a:lnTo>
                  <a:pt x="128561" y="35437"/>
                </a:lnTo>
                <a:lnTo>
                  <a:pt x="169002" y="16238"/>
                </a:lnTo>
                <a:lnTo>
                  <a:pt x="212922" y="4181"/>
                </a:lnTo>
                <a:lnTo>
                  <a:pt x="259587" y="0"/>
                </a:lnTo>
                <a:lnTo>
                  <a:pt x="6141211" y="0"/>
                </a:lnTo>
                <a:lnTo>
                  <a:pt x="6187877" y="4181"/>
                </a:lnTo>
                <a:lnTo>
                  <a:pt x="6231797" y="16238"/>
                </a:lnTo>
                <a:lnTo>
                  <a:pt x="6272238" y="35437"/>
                </a:lnTo>
                <a:lnTo>
                  <a:pt x="6308468" y="61046"/>
                </a:lnTo>
                <a:lnTo>
                  <a:pt x="6339753" y="92331"/>
                </a:lnTo>
                <a:lnTo>
                  <a:pt x="6365362" y="128561"/>
                </a:lnTo>
                <a:lnTo>
                  <a:pt x="6384561" y="169002"/>
                </a:lnTo>
                <a:lnTo>
                  <a:pt x="6396618" y="212922"/>
                </a:lnTo>
                <a:lnTo>
                  <a:pt x="6400800" y="259587"/>
                </a:lnTo>
                <a:lnTo>
                  <a:pt x="6400800" y="1297939"/>
                </a:lnTo>
                <a:lnTo>
                  <a:pt x="6396618" y="1344605"/>
                </a:lnTo>
                <a:lnTo>
                  <a:pt x="6384561" y="1388525"/>
                </a:lnTo>
                <a:lnTo>
                  <a:pt x="6365362" y="1428966"/>
                </a:lnTo>
                <a:lnTo>
                  <a:pt x="6339753" y="1465196"/>
                </a:lnTo>
                <a:lnTo>
                  <a:pt x="6308468" y="1496481"/>
                </a:lnTo>
                <a:lnTo>
                  <a:pt x="6272238" y="1522090"/>
                </a:lnTo>
                <a:lnTo>
                  <a:pt x="6231797" y="1541289"/>
                </a:lnTo>
                <a:lnTo>
                  <a:pt x="6187877" y="1553346"/>
                </a:lnTo>
                <a:lnTo>
                  <a:pt x="6141211" y="1557527"/>
                </a:lnTo>
                <a:lnTo>
                  <a:pt x="259587" y="1557527"/>
                </a:lnTo>
                <a:lnTo>
                  <a:pt x="212922" y="1553346"/>
                </a:lnTo>
                <a:lnTo>
                  <a:pt x="169002" y="1541289"/>
                </a:lnTo>
                <a:lnTo>
                  <a:pt x="128561" y="1522090"/>
                </a:lnTo>
                <a:lnTo>
                  <a:pt x="92331" y="1496481"/>
                </a:lnTo>
                <a:lnTo>
                  <a:pt x="61046" y="1465196"/>
                </a:lnTo>
                <a:lnTo>
                  <a:pt x="35437" y="1428966"/>
                </a:lnTo>
                <a:lnTo>
                  <a:pt x="16238" y="1388525"/>
                </a:lnTo>
                <a:lnTo>
                  <a:pt x="4181" y="1344605"/>
                </a:lnTo>
                <a:lnTo>
                  <a:pt x="0" y="1297939"/>
                </a:lnTo>
                <a:lnTo>
                  <a:pt x="0" y="259587"/>
                </a:lnTo>
                <a:close/>
              </a:path>
            </a:pathLst>
          </a:custGeom>
          <a:ln w="25908">
            <a:solidFill>
              <a:srgbClr val="FFFFFF"/>
            </a:solidFill>
          </a:ln>
        </p:spPr>
        <p:txBody>
          <a:bodyPr wrap="square" lIns="0" tIns="0" rIns="0" bIns="0" rtlCol="0"/>
          <a:lstStyle/>
          <a:p>
            <a:endParaRPr/>
          </a:p>
        </p:txBody>
      </p:sp>
      <p:sp>
        <p:nvSpPr>
          <p:cNvPr id="4" name="object 4"/>
          <p:cNvSpPr txBox="1"/>
          <p:nvPr/>
        </p:nvSpPr>
        <p:spPr>
          <a:xfrm>
            <a:off x="4450460" y="3411423"/>
            <a:ext cx="1893570" cy="1017269"/>
          </a:xfrm>
          <a:prstGeom prst="rect">
            <a:avLst/>
          </a:prstGeom>
        </p:spPr>
        <p:txBody>
          <a:bodyPr vert="horz" wrap="square" lIns="0" tIns="13335" rIns="0" bIns="0" rtlCol="0">
            <a:spAutoFit/>
          </a:bodyPr>
          <a:lstStyle/>
          <a:p>
            <a:pPr marL="12700">
              <a:lnSpc>
                <a:spcPct val="100000"/>
              </a:lnSpc>
              <a:spcBef>
                <a:spcPts val="105"/>
              </a:spcBef>
            </a:pPr>
            <a:r>
              <a:rPr sz="6500" spc="-1290" dirty="0">
                <a:solidFill>
                  <a:srgbClr val="FFFFFF"/>
                </a:solidFill>
                <a:latin typeface="Arial"/>
                <a:cs typeface="Arial"/>
              </a:rPr>
              <a:t>R</a:t>
            </a:r>
            <a:r>
              <a:rPr sz="6500" spc="-254" dirty="0">
                <a:solidFill>
                  <a:srgbClr val="FFFFFF"/>
                </a:solidFill>
                <a:latin typeface="Arial"/>
                <a:cs typeface="Arial"/>
              </a:rPr>
              <a:t>eact</a:t>
            </a:r>
            <a:endParaRPr sz="6500">
              <a:latin typeface="Arial"/>
              <a:cs typeface="Arial"/>
            </a:endParaRPr>
          </a:p>
        </p:txBody>
      </p:sp>
      <p:sp>
        <p:nvSpPr>
          <p:cNvPr id="5" name="object 5"/>
          <p:cNvSpPr/>
          <p:nvPr/>
        </p:nvSpPr>
        <p:spPr>
          <a:xfrm>
            <a:off x="1703832" y="77723"/>
            <a:ext cx="7315200" cy="162610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744979" y="99060"/>
            <a:ext cx="7228332" cy="153924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979676" y="333756"/>
            <a:ext cx="6768083" cy="107899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1979676" y="333756"/>
            <a:ext cx="6768465" cy="1079500"/>
          </a:xfrm>
          <a:prstGeom prst="rect">
            <a:avLst/>
          </a:prstGeom>
          <a:ln w="9144">
            <a:solidFill>
              <a:srgbClr val="97B853"/>
            </a:solidFill>
          </a:ln>
        </p:spPr>
        <p:txBody>
          <a:bodyPr vert="horz" wrap="square" lIns="0" tIns="302260" rIns="0" bIns="0" rtlCol="0">
            <a:spAutoFit/>
          </a:bodyPr>
          <a:lstStyle/>
          <a:p>
            <a:pPr marL="19050" algn="ctr">
              <a:lnSpc>
                <a:spcPct val="100000"/>
              </a:lnSpc>
              <a:spcBef>
                <a:spcPts val="2380"/>
              </a:spcBef>
            </a:pPr>
            <a:r>
              <a:rPr sz="2800" b="1" spc="-325" dirty="0">
                <a:latin typeface="Trebuchet MS"/>
                <a:cs typeface="Trebuchet MS"/>
              </a:rPr>
              <a:t>STEP</a:t>
            </a:r>
            <a:r>
              <a:rPr sz="2800" b="1" spc="-525" dirty="0">
                <a:latin typeface="Trebuchet MS"/>
                <a:cs typeface="Trebuchet MS"/>
              </a:rPr>
              <a:t> </a:t>
            </a:r>
            <a:r>
              <a:rPr sz="2800" b="1" spc="-225" dirty="0">
                <a:latin typeface="Trebuchet MS"/>
                <a:cs typeface="Trebuchet MS"/>
              </a:rPr>
              <a:t>2</a:t>
            </a:r>
            <a:endParaRPr sz="2800">
              <a:latin typeface="Trebuchet MS"/>
              <a:cs typeface="Trebuchet MS"/>
            </a:endParaRPr>
          </a:p>
        </p:txBody>
      </p:sp>
      <p:pic>
        <p:nvPicPr>
          <p:cNvPr id="9" name="officeArt object"/>
          <p:cNvPicPr/>
          <p:nvPr/>
        </p:nvPicPr>
        <p:blipFill>
          <a:blip r:embed="rId5">
            <a:extLst/>
          </a:blip>
          <a:srcRect l="4171" r="4171"/>
          <a:stretch>
            <a:fillRect/>
          </a:stretch>
        </p:blipFill>
        <p:spPr>
          <a:xfrm>
            <a:off x="227359" y="6172200"/>
            <a:ext cx="1391722"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74823" y="1747266"/>
            <a:ext cx="588010" cy="452120"/>
          </a:xfrm>
          <a:prstGeom prst="rect">
            <a:avLst/>
          </a:prstGeom>
        </p:spPr>
        <p:txBody>
          <a:bodyPr vert="horz" wrap="square" lIns="0" tIns="12065" rIns="0" bIns="0" rtlCol="0">
            <a:spAutoFit/>
          </a:bodyPr>
          <a:lstStyle/>
          <a:p>
            <a:pPr marL="12700">
              <a:lnSpc>
                <a:spcPct val="100000"/>
              </a:lnSpc>
              <a:spcBef>
                <a:spcPts val="95"/>
              </a:spcBef>
            </a:pPr>
            <a:r>
              <a:rPr sz="2800" b="1" spc="-60" dirty="0">
                <a:latin typeface="Trebuchet MS"/>
                <a:cs typeface="Trebuchet MS"/>
              </a:rPr>
              <a:t>DO</a:t>
            </a:r>
            <a:r>
              <a:rPr sz="2800" b="1" spc="-260" dirty="0">
                <a:latin typeface="Trebuchet MS"/>
                <a:cs typeface="Trebuchet MS"/>
              </a:rPr>
              <a:t>:</a:t>
            </a:r>
            <a:endParaRPr sz="2800">
              <a:latin typeface="Trebuchet MS"/>
              <a:cs typeface="Trebuchet MS"/>
            </a:endParaRPr>
          </a:p>
        </p:txBody>
      </p:sp>
      <p:sp>
        <p:nvSpPr>
          <p:cNvPr id="3" name="object 3"/>
          <p:cNvSpPr txBox="1">
            <a:spLocks noGrp="1"/>
          </p:cNvSpPr>
          <p:nvPr>
            <p:ph type="body" idx="1"/>
          </p:nvPr>
        </p:nvSpPr>
        <p:spPr>
          <a:prstGeom prst="rect">
            <a:avLst/>
          </a:prstGeom>
        </p:spPr>
        <p:txBody>
          <a:bodyPr vert="horz" wrap="square" lIns="0" tIns="40005" rIns="0" bIns="0" rtlCol="0">
            <a:spAutoFit/>
          </a:bodyPr>
          <a:lstStyle/>
          <a:p>
            <a:pPr marL="355600" indent="-342900">
              <a:lnSpc>
                <a:spcPct val="100000"/>
              </a:lnSpc>
              <a:spcBef>
                <a:spcPts val="315"/>
              </a:spcBef>
              <a:buChar char="•"/>
              <a:tabLst>
                <a:tab pos="354965" algn="l"/>
                <a:tab pos="355600" algn="l"/>
              </a:tabLst>
            </a:pPr>
            <a:r>
              <a:rPr spc="-45" dirty="0"/>
              <a:t>listen </a:t>
            </a:r>
            <a:r>
              <a:rPr spc="-30" dirty="0"/>
              <a:t>attentively, </a:t>
            </a:r>
            <a:r>
              <a:rPr spc="-60" dirty="0"/>
              <a:t>actively </a:t>
            </a:r>
            <a:r>
              <a:rPr spc="-85" dirty="0"/>
              <a:t>and </a:t>
            </a:r>
            <a:r>
              <a:rPr dirty="0"/>
              <a:t>without</a:t>
            </a:r>
            <a:r>
              <a:rPr spc="-160" dirty="0"/>
              <a:t> </a:t>
            </a:r>
            <a:r>
              <a:rPr spc="-55" dirty="0"/>
              <a:t>judgement</a:t>
            </a:r>
          </a:p>
          <a:p>
            <a:pPr marL="355600" indent="-342900">
              <a:lnSpc>
                <a:spcPct val="100000"/>
              </a:lnSpc>
              <a:spcBef>
                <a:spcPts val="220"/>
              </a:spcBef>
              <a:buChar char="•"/>
              <a:tabLst>
                <a:tab pos="354965" algn="l"/>
                <a:tab pos="355600" algn="l"/>
              </a:tabLst>
            </a:pPr>
            <a:r>
              <a:rPr dirty="0"/>
              <a:t>let </a:t>
            </a:r>
            <a:r>
              <a:rPr spc="-20" dirty="0"/>
              <a:t>the </a:t>
            </a:r>
            <a:r>
              <a:rPr spc="-50" dirty="0"/>
              <a:t>child </a:t>
            </a:r>
            <a:r>
              <a:rPr spc="-125" dirty="0"/>
              <a:t>use </a:t>
            </a:r>
            <a:r>
              <a:rPr spc="-5" dirty="0"/>
              <a:t>their </a:t>
            </a:r>
            <a:r>
              <a:rPr spc="-45" dirty="0"/>
              <a:t>own</a:t>
            </a:r>
            <a:r>
              <a:rPr spc="-315" dirty="0"/>
              <a:t> </a:t>
            </a:r>
            <a:r>
              <a:rPr spc="-65" dirty="0"/>
              <a:t>words</a:t>
            </a:r>
          </a:p>
          <a:p>
            <a:pPr marL="355600" indent="-342900">
              <a:lnSpc>
                <a:spcPct val="100000"/>
              </a:lnSpc>
              <a:spcBef>
                <a:spcPts val="215"/>
              </a:spcBef>
              <a:buChar char="•"/>
              <a:tabLst>
                <a:tab pos="354965" algn="l"/>
                <a:tab pos="355600" algn="l"/>
              </a:tabLst>
            </a:pPr>
            <a:r>
              <a:rPr spc="-75" dirty="0"/>
              <a:t>respond </a:t>
            </a:r>
            <a:r>
              <a:rPr spc="-70" dirty="0"/>
              <a:t>calmly </a:t>
            </a:r>
            <a:r>
              <a:rPr spc="25" dirty="0"/>
              <a:t>to</a:t>
            </a:r>
            <a:r>
              <a:rPr spc="-360" dirty="0"/>
              <a:t> </a:t>
            </a:r>
            <a:r>
              <a:rPr spc="-20" dirty="0"/>
              <a:t>the </a:t>
            </a:r>
            <a:r>
              <a:rPr spc="-25" dirty="0"/>
              <a:t>information </a:t>
            </a:r>
            <a:r>
              <a:rPr spc="-20" dirty="0"/>
              <a:t>the </a:t>
            </a:r>
            <a:r>
              <a:rPr spc="-40" dirty="0"/>
              <a:t>student </a:t>
            </a:r>
            <a:r>
              <a:rPr spc="-70" dirty="0"/>
              <a:t>provides</a:t>
            </a:r>
          </a:p>
          <a:p>
            <a:pPr marL="355600" marR="19685" indent="-342900">
              <a:lnSpc>
                <a:spcPts val="1939"/>
              </a:lnSpc>
              <a:spcBef>
                <a:spcPts val="465"/>
              </a:spcBef>
              <a:buChar char="•"/>
              <a:tabLst>
                <a:tab pos="354965" algn="l"/>
                <a:tab pos="355600" algn="l"/>
              </a:tabLst>
            </a:pPr>
            <a:r>
              <a:rPr spc="-70" dirty="0"/>
              <a:t>Avoid </a:t>
            </a:r>
            <a:r>
              <a:rPr spc="-55" dirty="0"/>
              <a:t>questioning; </a:t>
            </a:r>
            <a:r>
              <a:rPr spc="25" dirty="0"/>
              <a:t>if </a:t>
            </a:r>
            <a:r>
              <a:rPr spc="-40" dirty="0"/>
              <a:t>clarification </a:t>
            </a:r>
            <a:r>
              <a:rPr spc="-95" dirty="0"/>
              <a:t>is </a:t>
            </a:r>
            <a:r>
              <a:rPr spc="-114" dirty="0"/>
              <a:t>necessary </a:t>
            </a:r>
            <a:r>
              <a:rPr spc="-125" dirty="0"/>
              <a:t>use </a:t>
            </a:r>
            <a:r>
              <a:rPr spc="-65" dirty="0"/>
              <a:t>open-ended  </a:t>
            </a:r>
            <a:r>
              <a:rPr spc="-60" dirty="0"/>
              <a:t>statements </a:t>
            </a:r>
            <a:r>
              <a:rPr spc="-114" dirty="0"/>
              <a:t>such </a:t>
            </a:r>
            <a:r>
              <a:rPr spc="-135" dirty="0"/>
              <a:t>as, </a:t>
            </a:r>
            <a:r>
              <a:rPr spc="-55" dirty="0"/>
              <a:t>‘Tell </a:t>
            </a:r>
            <a:r>
              <a:rPr spc="-85" dirty="0"/>
              <a:t>me </a:t>
            </a:r>
            <a:r>
              <a:rPr spc="-50" dirty="0"/>
              <a:t>more </a:t>
            </a:r>
            <a:r>
              <a:rPr spc="-45" dirty="0"/>
              <a:t>about</a:t>
            </a:r>
            <a:r>
              <a:rPr spc="-100" dirty="0"/>
              <a:t> </a:t>
            </a:r>
            <a:r>
              <a:rPr dirty="0"/>
              <a:t>that.’</a:t>
            </a:r>
          </a:p>
          <a:p>
            <a:pPr marL="355600" marR="5080" indent="-342900">
              <a:lnSpc>
                <a:spcPts val="1950"/>
              </a:lnSpc>
              <a:spcBef>
                <a:spcPts val="430"/>
              </a:spcBef>
              <a:buChar char="•"/>
              <a:tabLst>
                <a:tab pos="354965" algn="l"/>
                <a:tab pos="355600" algn="l"/>
              </a:tabLst>
            </a:pPr>
            <a:r>
              <a:rPr spc="-95" dirty="0"/>
              <a:t>reassure</a:t>
            </a:r>
            <a:r>
              <a:rPr spc="-110" dirty="0"/>
              <a:t> </a:t>
            </a:r>
            <a:r>
              <a:rPr spc="-20" dirty="0"/>
              <a:t>the</a:t>
            </a:r>
            <a:r>
              <a:rPr spc="-80" dirty="0"/>
              <a:t> </a:t>
            </a:r>
            <a:r>
              <a:rPr spc="-40" dirty="0"/>
              <a:t>student</a:t>
            </a:r>
            <a:r>
              <a:rPr spc="-95" dirty="0"/>
              <a:t> </a:t>
            </a:r>
            <a:r>
              <a:rPr dirty="0"/>
              <a:t>that</a:t>
            </a:r>
            <a:r>
              <a:rPr spc="-95" dirty="0"/>
              <a:t> </a:t>
            </a:r>
            <a:r>
              <a:rPr spc="-40" dirty="0"/>
              <a:t>they</a:t>
            </a:r>
            <a:r>
              <a:rPr spc="-80" dirty="0"/>
              <a:t> </a:t>
            </a:r>
            <a:r>
              <a:rPr spc="-100" dirty="0"/>
              <a:t>have</a:t>
            </a:r>
            <a:r>
              <a:rPr spc="-95" dirty="0"/>
              <a:t> </a:t>
            </a:r>
            <a:r>
              <a:rPr spc="-70" dirty="0"/>
              <a:t>done</a:t>
            </a:r>
            <a:r>
              <a:rPr spc="-80" dirty="0"/>
              <a:t> </a:t>
            </a:r>
            <a:r>
              <a:rPr spc="-20" dirty="0"/>
              <a:t>the</a:t>
            </a:r>
            <a:r>
              <a:rPr spc="-70" dirty="0"/>
              <a:t> </a:t>
            </a:r>
            <a:r>
              <a:rPr spc="-15" dirty="0"/>
              <a:t>right</a:t>
            </a:r>
            <a:r>
              <a:rPr spc="-85" dirty="0"/>
              <a:t> </a:t>
            </a:r>
            <a:r>
              <a:rPr spc="-35" dirty="0"/>
              <a:t>thing</a:t>
            </a:r>
            <a:r>
              <a:rPr spc="-70" dirty="0"/>
              <a:t> </a:t>
            </a:r>
            <a:r>
              <a:rPr spc="-90" dirty="0"/>
              <a:t>e.g.</a:t>
            </a:r>
            <a:r>
              <a:rPr spc="-100" dirty="0"/>
              <a:t> </a:t>
            </a:r>
            <a:r>
              <a:rPr spc="-5" dirty="0"/>
              <a:t>‘</a:t>
            </a:r>
            <a:r>
              <a:rPr i="1" spc="-5" dirty="0">
                <a:latin typeface="Trebuchet MS"/>
                <a:cs typeface="Trebuchet MS"/>
              </a:rPr>
              <a:t>I  </a:t>
            </a:r>
            <a:r>
              <a:rPr i="1" spc="-50" dirty="0">
                <a:latin typeface="Trebuchet MS"/>
                <a:cs typeface="Trebuchet MS"/>
              </a:rPr>
              <a:t>am</a:t>
            </a:r>
            <a:r>
              <a:rPr i="1" spc="-405" dirty="0">
                <a:latin typeface="Trebuchet MS"/>
                <a:cs typeface="Trebuchet MS"/>
              </a:rPr>
              <a:t> </a:t>
            </a:r>
            <a:r>
              <a:rPr i="1" spc="-90" dirty="0">
                <a:latin typeface="Trebuchet MS"/>
                <a:cs typeface="Trebuchet MS"/>
              </a:rPr>
              <a:t>pleased </a:t>
            </a:r>
            <a:r>
              <a:rPr i="1" spc="-75" dirty="0">
                <a:latin typeface="Trebuchet MS"/>
                <a:cs typeface="Trebuchet MS"/>
              </a:rPr>
              <a:t>you have </a:t>
            </a:r>
            <a:r>
              <a:rPr i="1" spc="-114" dirty="0">
                <a:latin typeface="Trebuchet MS"/>
                <a:cs typeface="Trebuchet MS"/>
              </a:rPr>
              <a:t>told </a:t>
            </a:r>
            <a:r>
              <a:rPr i="1" spc="-90" dirty="0">
                <a:latin typeface="Trebuchet MS"/>
                <a:cs typeface="Trebuchet MS"/>
              </a:rPr>
              <a:t>me </a:t>
            </a:r>
            <a:r>
              <a:rPr i="1" spc="-95" dirty="0">
                <a:latin typeface="Trebuchet MS"/>
                <a:cs typeface="Trebuchet MS"/>
              </a:rPr>
              <a:t>these </a:t>
            </a:r>
            <a:r>
              <a:rPr i="1" spc="-100" dirty="0">
                <a:latin typeface="Trebuchet MS"/>
                <a:cs typeface="Trebuchet MS"/>
              </a:rPr>
              <a:t>things’</a:t>
            </a:r>
          </a:p>
          <a:p>
            <a:pPr marL="355600" marR="382905" indent="-342900">
              <a:lnSpc>
                <a:spcPts val="1939"/>
              </a:lnSpc>
              <a:spcBef>
                <a:spcPts val="430"/>
              </a:spcBef>
              <a:buChar char="•"/>
              <a:tabLst>
                <a:tab pos="354965" algn="l"/>
                <a:tab pos="355600" algn="l"/>
              </a:tabLst>
            </a:pPr>
            <a:r>
              <a:rPr spc="-95" dirty="0"/>
              <a:t>reassure</a:t>
            </a:r>
            <a:r>
              <a:rPr spc="-110" dirty="0"/>
              <a:t> </a:t>
            </a:r>
            <a:r>
              <a:rPr spc="-30" dirty="0"/>
              <a:t>them</a:t>
            </a:r>
            <a:r>
              <a:rPr spc="-80" dirty="0"/>
              <a:t> </a:t>
            </a:r>
            <a:r>
              <a:rPr spc="-40" dirty="0"/>
              <a:t>they</a:t>
            </a:r>
            <a:r>
              <a:rPr spc="-100" dirty="0"/>
              <a:t> </a:t>
            </a:r>
            <a:r>
              <a:rPr spc="-75" dirty="0"/>
              <a:t>are</a:t>
            </a:r>
            <a:r>
              <a:rPr spc="-95" dirty="0"/>
              <a:t> </a:t>
            </a:r>
            <a:r>
              <a:rPr spc="-5" dirty="0"/>
              <a:t>not</a:t>
            </a:r>
            <a:r>
              <a:rPr spc="-90" dirty="0"/>
              <a:t> </a:t>
            </a:r>
            <a:r>
              <a:rPr spc="25" dirty="0"/>
              <a:t>to</a:t>
            </a:r>
            <a:r>
              <a:rPr spc="-95" dirty="0"/>
              <a:t> </a:t>
            </a:r>
            <a:r>
              <a:rPr spc="-75" dirty="0"/>
              <a:t>blame</a:t>
            </a:r>
            <a:r>
              <a:rPr spc="-90" dirty="0"/>
              <a:t> </a:t>
            </a:r>
            <a:r>
              <a:rPr spc="5" dirty="0"/>
              <a:t>for</a:t>
            </a:r>
            <a:r>
              <a:rPr spc="-95" dirty="0"/>
              <a:t> </a:t>
            </a:r>
            <a:r>
              <a:rPr spc="-20" dirty="0"/>
              <a:t>the</a:t>
            </a:r>
            <a:r>
              <a:rPr spc="-85" dirty="0"/>
              <a:t> </a:t>
            </a:r>
            <a:r>
              <a:rPr spc="-75" dirty="0"/>
              <a:t>behaviours</a:t>
            </a:r>
            <a:r>
              <a:rPr spc="-95" dirty="0"/>
              <a:t> </a:t>
            </a:r>
            <a:r>
              <a:rPr spc="-10" dirty="0"/>
              <a:t>of  </a:t>
            </a:r>
            <a:r>
              <a:rPr spc="-55" dirty="0"/>
              <a:t>others</a:t>
            </a:r>
          </a:p>
          <a:p>
            <a:pPr marL="355600" marR="199390" indent="-342900">
              <a:lnSpc>
                <a:spcPts val="1939"/>
              </a:lnSpc>
              <a:spcBef>
                <a:spcPts val="440"/>
              </a:spcBef>
              <a:buChar char="•"/>
              <a:tabLst>
                <a:tab pos="354965" algn="l"/>
                <a:tab pos="355600" algn="l"/>
              </a:tabLst>
            </a:pPr>
            <a:r>
              <a:rPr spc="-50" dirty="0"/>
              <a:t>provide</a:t>
            </a:r>
            <a:r>
              <a:rPr spc="-85" dirty="0"/>
              <a:t> </a:t>
            </a:r>
            <a:r>
              <a:rPr spc="-60" dirty="0"/>
              <a:t>pastoral</a:t>
            </a:r>
            <a:r>
              <a:rPr spc="-95" dirty="0"/>
              <a:t> </a:t>
            </a:r>
            <a:r>
              <a:rPr spc="-45" dirty="0"/>
              <a:t>support</a:t>
            </a:r>
            <a:r>
              <a:rPr spc="-95" dirty="0"/>
              <a:t> </a:t>
            </a:r>
            <a:r>
              <a:rPr spc="25" dirty="0"/>
              <a:t>to</a:t>
            </a:r>
            <a:r>
              <a:rPr spc="-95" dirty="0"/>
              <a:t> </a:t>
            </a:r>
            <a:r>
              <a:rPr spc="-20" dirty="0"/>
              <a:t>the</a:t>
            </a:r>
            <a:r>
              <a:rPr spc="-90" dirty="0"/>
              <a:t> </a:t>
            </a:r>
            <a:r>
              <a:rPr spc="-40" dirty="0"/>
              <a:t>student</a:t>
            </a:r>
            <a:r>
              <a:rPr spc="-95" dirty="0"/>
              <a:t> </a:t>
            </a:r>
            <a:r>
              <a:rPr spc="-85" dirty="0"/>
              <a:t>and</a:t>
            </a:r>
            <a:r>
              <a:rPr spc="-80" dirty="0"/>
              <a:t> </a:t>
            </a:r>
            <a:r>
              <a:rPr spc="-85" dirty="0"/>
              <a:t>be</a:t>
            </a:r>
            <a:r>
              <a:rPr spc="-95" dirty="0"/>
              <a:t> </a:t>
            </a:r>
            <a:r>
              <a:rPr spc="-75" dirty="0"/>
              <a:t>aware</a:t>
            </a:r>
            <a:r>
              <a:rPr spc="-85" dirty="0"/>
              <a:t> </a:t>
            </a:r>
            <a:r>
              <a:rPr spc="-5" dirty="0"/>
              <a:t>of</a:t>
            </a:r>
            <a:r>
              <a:rPr spc="-100" dirty="0"/>
              <a:t> </a:t>
            </a:r>
            <a:r>
              <a:rPr spc="-20" dirty="0"/>
              <a:t>the  </a:t>
            </a:r>
            <a:r>
              <a:rPr spc="-70" dirty="0"/>
              <a:t>privacy </a:t>
            </a:r>
            <a:r>
              <a:rPr spc="-125" dirty="0"/>
              <a:t>issues </a:t>
            </a:r>
            <a:r>
              <a:rPr spc="-60" dirty="0"/>
              <a:t>involved</a:t>
            </a:r>
          </a:p>
          <a:p>
            <a:pPr marL="355600" indent="-342900">
              <a:lnSpc>
                <a:spcPct val="100000"/>
              </a:lnSpc>
              <a:spcBef>
                <a:spcPts val="195"/>
              </a:spcBef>
              <a:buChar char="•"/>
              <a:tabLst>
                <a:tab pos="354965" algn="l"/>
                <a:tab pos="355600" algn="l"/>
              </a:tabLst>
            </a:pPr>
            <a:r>
              <a:rPr spc="-85" dirty="0"/>
              <a:t>be </a:t>
            </a:r>
            <a:r>
              <a:rPr spc="-65" dirty="0"/>
              <a:t>honest </a:t>
            </a:r>
            <a:r>
              <a:rPr spc="-45" dirty="0"/>
              <a:t>about your </a:t>
            </a:r>
            <a:r>
              <a:rPr spc="-50" dirty="0"/>
              <a:t>responsibility </a:t>
            </a:r>
            <a:r>
              <a:rPr spc="5" dirty="0"/>
              <a:t>for </a:t>
            </a:r>
            <a:r>
              <a:rPr spc="-60" dirty="0"/>
              <a:t>taking</a:t>
            </a:r>
            <a:r>
              <a:rPr spc="-325" dirty="0"/>
              <a:t> </a:t>
            </a:r>
            <a:r>
              <a:rPr spc="-50" dirty="0"/>
              <a:t>action</a:t>
            </a:r>
          </a:p>
          <a:p>
            <a:pPr marL="355600" marR="756920" indent="-342900">
              <a:lnSpc>
                <a:spcPts val="1939"/>
              </a:lnSpc>
              <a:spcBef>
                <a:spcPts val="465"/>
              </a:spcBef>
              <a:buChar char="•"/>
              <a:tabLst>
                <a:tab pos="354965" algn="l"/>
                <a:tab pos="355600" algn="l"/>
              </a:tabLst>
            </a:pPr>
            <a:r>
              <a:rPr spc="-150" dirty="0"/>
              <a:t>pass </a:t>
            </a:r>
            <a:r>
              <a:rPr spc="-20" dirty="0"/>
              <a:t>the </a:t>
            </a:r>
            <a:r>
              <a:rPr spc="-25" dirty="0"/>
              <a:t>information </a:t>
            </a:r>
            <a:r>
              <a:rPr spc="-20" dirty="0"/>
              <a:t>onto the </a:t>
            </a:r>
            <a:r>
              <a:rPr spc="-75" dirty="0"/>
              <a:t>Principal </a:t>
            </a:r>
            <a:r>
              <a:rPr spc="-15" dirty="0"/>
              <a:t>or </a:t>
            </a:r>
            <a:r>
              <a:rPr spc="-25" dirty="0"/>
              <a:t>the</a:t>
            </a:r>
            <a:r>
              <a:rPr spc="-375" dirty="0"/>
              <a:t> </a:t>
            </a:r>
            <a:r>
              <a:rPr spc="-85" dirty="0"/>
              <a:t>school’s  </a:t>
            </a:r>
            <a:r>
              <a:rPr spc="-50" dirty="0"/>
              <a:t>nominated </a:t>
            </a:r>
            <a:r>
              <a:rPr spc="-70" dirty="0"/>
              <a:t>Student </a:t>
            </a:r>
            <a:r>
              <a:rPr spc="-50" dirty="0"/>
              <a:t>Protection </a:t>
            </a:r>
            <a:r>
              <a:rPr spc="-80" dirty="0"/>
              <a:t>Contact</a:t>
            </a:r>
            <a:r>
              <a:rPr spc="-150" dirty="0"/>
              <a:t> </a:t>
            </a:r>
            <a:r>
              <a:rPr spc="-50" dirty="0"/>
              <a:t>immediately</a:t>
            </a:r>
          </a:p>
          <a:p>
            <a:pPr marL="355600" indent="-342900">
              <a:lnSpc>
                <a:spcPct val="100000"/>
              </a:lnSpc>
              <a:spcBef>
                <a:spcPts val="190"/>
              </a:spcBef>
              <a:buChar char="•"/>
              <a:tabLst>
                <a:tab pos="354965" algn="l"/>
                <a:tab pos="355600" algn="l"/>
              </a:tabLst>
            </a:pPr>
            <a:r>
              <a:rPr spc="-100" dirty="0"/>
              <a:t>make </a:t>
            </a:r>
            <a:r>
              <a:rPr spc="-45" dirty="0"/>
              <a:t>detailed</a:t>
            </a:r>
            <a:r>
              <a:rPr spc="-65" dirty="0"/>
              <a:t> </a:t>
            </a:r>
            <a:r>
              <a:rPr spc="-70" dirty="0"/>
              <a:t>notes</a:t>
            </a:r>
          </a:p>
        </p:txBody>
      </p:sp>
      <p:sp>
        <p:nvSpPr>
          <p:cNvPr id="4" name="object 4"/>
          <p:cNvSpPr/>
          <p:nvPr/>
        </p:nvSpPr>
        <p:spPr>
          <a:xfrm>
            <a:off x="1632204" y="77723"/>
            <a:ext cx="7511796" cy="169773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73351" y="99060"/>
            <a:ext cx="7444740" cy="161086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908048" y="333756"/>
            <a:ext cx="6984492" cy="1150620"/>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908048" y="333756"/>
            <a:ext cx="6985000" cy="787395"/>
          </a:xfrm>
          <a:prstGeom prst="rect">
            <a:avLst/>
          </a:prstGeom>
          <a:ln w="9144">
            <a:solidFill>
              <a:srgbClr val="97B853"/>
            </a:solidFill>
          </a:ln>
        </p:spPr>
        <p:txBody>
          <a:bodyPr vert="horz" wrap="square" lIns="0" tIns="2540" rIns="0" bIns="0" rtlCol="0">
            <a:spAutoFit/>
          </a:bodyPr>
          <a:lstStyle/>
          <a:p>
            <a:pPr>
              <a:lnSpc>
                <a:spcPct val="100000"/>
              </a:lnSpc>
              <a:spcBef>
                <a:spcPts val="20"/>
              </a:spcBef>
            </a:pPr>
            <a:endParaRPr sz="2300" dirty="0">
              <a:latin typeface="Times New Roman"/>
              <a:cs typeface="Times New Roman"/>
            </a:endParaRPr>
          </a:p>
          <a:p>
            <a:pPr marL="489584">
              <a:lnSpc>
                <a:spcPct val="100000"/>
              </a:lnSpc>
            </a:pPr>
            <a:r>
              <a:rPr sz="2800" spc="-290" dirty="0" smtClean="0"/>
              <a:t>WHAT</a:t>
            </a:r>
            <a:r>
              <a:rPr lang="en-AU" sz="2800" spc="-290" dirty="0" smtClean="0"/>
              <a:t> </a:t>
            </a:r>
            <a:r>
              <a:rPr sz="2800" spc="-520" dirty="0" smtClean="0"/>
              <a:t> </a:t>
            </a:r>
            <a:r>
              <a:rPr sz="2800" spc="-270" dirty="0"/>
              <a:t>IF</a:t>
            </a:r>
            <a:r>
              <a:rPr sz="2800" spc="-509" dirty="0"/>
              <a:t> </a:t>
            </a:r>
            <a:r>
              <a:rPr sz="2800" spc="-80" dirty="0"/>
              <a:t>A</a:t>
            </a:r>
            <a:r>
              <a:rPr sz="2800" spc="-500" dirty="0"/>
              <a:t> </a:t>
            </a:r>
            <a:r>
              <a:rPr lang="en-AU" sz="2800" spc="-500" dirty="0" smtClean="0"/>
              <a:t> </a:t>
            </a:r>
            <a:r>
              <a:rPr sz="2800" spc="-295" dirty="0" smtClean="0"/>
              <a:t>STUDENT</a:t>
            </a:r>
            <a:r>
              <a:rPr sz="2800" spc="-525" dirty="0" smtClean="0"/>
              <a:t> </a:t>
            </a:r>
            <a:r>
              <a:rPr lang="en-AU" sz="2800" spc="-525" dirty="0" smtClean="0"/>
              <a:t> </a:t>
            </a:r>
            <a:r>
              <a:rPr sz="2800" spc="-395" dirty="0" smtClean="0"/>
              <a:t>TELLS</a:t>
            </a:r>
            <a:r>
              <a:rPr sz="2800" spc="-525" dirty="0" smtClean="0"/>
              <a:t> </a:t>
            </a:r>
            <a:r>
              <a:rPr sz="2800" spc="-275" dirty="0" smtClean="0"/>
              <a:t>Y</a:t>
            </a:r>
            <a:r>
              <a:rPr lang="en-AU" sz="2800" spc="-275" dirty="0" smtClean="0"/>
              <a:t> </a:t>
            </a:r>
            <a:r>
              <a:rPr sz="2800" spc="-275" dirty="0" smtClean="0"/>
              <a:t>OU</a:t>
            </a:r>
            <a:r>
              <a:rPr sz="2800" spc="-525" dirty="0" smtClean="0"/>
              <a:t> </a:t>
            </a:r>
            <a:r>
              <a:rPr lang="en-AU" sz="2800" spc="-525" dirty="0" smtClean="0"/>
              <a:t> </a:t>
            </a:r>
            <a:r>
              <a:rPr sz="2800" spc="-200" dirty="0" smtClean="0"/>
              <a:t>SOMETHING</a:t>
            </a:r>
            <a:r>
              <a:rPr sz="2800" spc="-200" dirty="0"/>
              <a:t>?</a:t>
            </a:r>
            <a:endParaRPr sz="2800" dirty="0"/>
          </a:p>
        </p:txBody>
      </p:sp>
      <p:pic>
        <p:nvPicPr>
          <p:cNvPr id="8" name="officeArt object"/>
          <p:cNvPicPr/>
          <p:nvPr/>
        </p:nvPicPr>
        <p:blipFill>
          <a:blip r:embed="rId5">
            <a:extLst/>
          </a:blip>
          <a:srcRect l="4171" r="4171"/>
          <a:stretch>
            <a:fillRect/>
          </a:stretch>
        </p:blipFill>
        <p:spPr>
          <a:xfrm>
            <a:off x="227359" y="6172200"/>
            <a:ext cx="1391722"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74823" y="2094395"/>
            <a:ext cx="6033135" cy="3646170"/>
          </a:xfrm>
          <a:prstGeom prst="rect">
            <a:avLst/>
          </a:prstGeom>
        </p:spPr>
        <p:txBody>
          <a:bodyPr vert="horz" wrap="square" lIns="0" tIns="34925" rIns="0" bIns="0" rtlCol="0">
            <a:spAutoFit/>
          </a:bodyPr>
          <a:lstStyle/>
          <a:p>
            <a:pPr marL="12700">
              <a:lnSpc>
                <a:spcPct val="100000"/>
              </a:lnSpc>
              <a:spcBef>
                <a:spcPts val="275"/>
              </a:spcBef>
            </a:pPr>
            <a:r>
              <a:rPr sz="2600" b="1" spc="-55" dirty="0">
                <a:latin typeface="Trebuchet MS"/>
                <a:cs typeface="Trebuchet MS"/>
              </a:rPr>
              <a:t>DO</a:t>
            </a:r>
            <a:r>
              <a:rPr sz="2600" b="1" spc="-204" dirty="0">
                <a:latin typeface="Trebuchet MS"/>
                <a:cs typeface="Trebuchet MS"/>
              </a:rPr>
              <a:t> </a:t>
            </a:r>
            <a:r>
              <a:rPr sz="2600" b="1" spc="-160" dirty="0">
                <a:latin typeface="Trebuchet MS"/>
                <a:cs typeface="Trebuchet MS"/>
              </a:rPr>
              <a:t>NOT:</a:t>
            </a:r>
            <a:endParaRPr sz="2600">
              <a:latin typeface="Trebuchet MS"/>
              <a:cs typeface="Trebuchet MS"/>
            </a:endParaRPr>
          </a:p>
          <a:p>
            <a:pPr marL="355600" indent="-342900">
              <a:lnSpc>
                <a:spcPct val="100000"/>
              </a:lnSpc>
              <a:spcBef>
                <a:spcPts val="125"/>
              </a:spcBef>
              <a:buChar char="•"/>
              <a:tabLst>
                <a:tab pos="354965" algn="l"/>
                <a:tab pos="355600" algn="l"/>
              </a:tabLst>
            </a:pPr>
            <a:r>
              <a:rPr sz="1900" spc="-55" dirty="0">
                <a:latin typeface="Arial"/>
                <a:cs typeface="Arial"/>
              </a:rPr>
              <a:t>react </a:t>
            </a:r>
            <a:r>
              <a:rPr sz="1900" spc="-45" dirty="0">
                <a:latin typeface="Arial"/>
                <a:cs typeface="Arial"/>
              </a:rPr>
              <a:t>emotionally </a:t>
            </a:r>
            <a:r>
              <a:rPr sz="1900" spc="-20" dirty="0">
                <a:latin typeface="Arial"/>
                <a:cs typeface="Arial"/>
              </a:rPr>
              <a:t>or</a:t>
            </a:r>
            <a:r>
              <a:rPr sz="1900" spc="-180" dirty="0">
                <a:latin typeface="Arial"/>
                <a:cs typeface="Arial"/>
              </a:rPr>
              <a:t> </a:t>
            </a:r>
            <a:r>
              <a:rPr sz="1900" spc="-145" dirty="0">
                <a:latin typeface="Arial"/>
                <a:cs typeface="Arial"/>
              </a:rPr>
              <a:t>accuse</a:t>
            </a:r>
            <a:endParaRPr sz="1900">
              <a:latin typeface="Arial"/>
              <a:cs typeface="Arial"/>
            </a:endParaRPr>
          </a:p>
          <a:p>
            <a:pPr marL="355600" indent="-342900">
              <a:lnSpc>
                <a:spcPct val="100000"/>
              </a:lnSpc>
              <a:spcBef>
                <a:spcPts val="229"/>
              </a:spcBef>
              <a:buChar char="•"/>
              <a:tabLst>
                <a:tab pos="354965" algn="l"/>
                <a:tab pos="355600" algn="l"/>
              </a:tabLst>
            </a:pPr>
            <a:r>
              <a:rPr sz="1900" spc="-135" dirty="0">
                <a:latin typeface="Arial"/>
                <a:cs typeface="Arial"/>
              </a:rPr>
              <a:t>seek </a:t>
            </a:r>
            <a:r>
              <a:rPr sz="1900" spc="-105" dirty="0">
                <a:latin typeface="Arial"/>
                <a:cs typeface="Arial"/>
              </a:rPr>
              <a:t>any </a:t>
            </a:r>
            <a:r>
              <a:rPr sz="1900" spc="-55" dirty="0">
                <a:latin typeface="Arial"/>
                <a:cs typeface="Arial"/>
              </a:rPr>
              <a:t>more </a:t>
            </a:r>
            <a:r>
              <a:rPr sz="1900" spc="-25" dirty="0">
                <a:latin typeface="Arial"/>
                <a:cs typeface="Arial"/>
              </a:rPr>
              <a:t>information </a:t>
            </a:r>
            <a:r>
              <a:rPr sz="1900" spc="-45" dirty="0">
                <a:latin typeface="Arial"/>
                <a:cs typeface="Arial"/>
              </a:rPr>
              <a:t>than </a:t>
            </a:r>
            <a:r>
              <a:rPr sz="1900" spc="-100" dirty="0">
                <a:latin typeface="Arial"/>
                <a:cs typeface="Arial"/>
              </a:rPr>
              <a:t>is </a:t>
            </a:r>
            <a:r>
              <a:rPr sz="1900" spc="-65" dirty="0">
                <a:latin typeface="Arial"/>
                <a:cs typeface="Arial"/>
              </a:rPr>
              <a:t>absolutely</a:t>
            </a:r>
            <a:r>
              <a:rPr sz="1900" spc="-210" dirty="0">
                <a:latin typeface="Arial"/>
                <a:cs typeface="Arial"/>
              </a:rPr>
              <a:t> </a:t>
            </a:r>
            <a:r>
              <a:rPr sz="1900" spc="-120" dirty="0">
                <a:latin typeface="Arial"/>
                <a:cs typeface="Arial"/>
              </a:rPr>
              <a:t>necessary</a:t>
            </a:r>
            <a:endParaRPr sz="1900">
              <a:latin typeface="Arial"/>
              <a:cs typeface="Arial"/>
            </a:endParaRPr>
          </a:p>
          <a:p>
            <a:pPr marL="355600" indent="-342900">
              <a:lnSpc>
                <a:spcPts val="2165"/>
              </a:lnSpc>
              <a:spcBef>
                <a:spcPts val="225"/>
              </a:spcBef>
              <a:buChar char="•"/>
              <a:tabLst>
                <a:tab pos="354965" algn="l"/>
                <a:tab pos="355600" algn="l"/>
              </a:tabLst>
            </a:pPr>
            <a:r>
              <a:rPr sz="1900" spc="-150" dirty="0">
                <a:latin typeface="Arial"/>
                <a:cs typeface="Arial"/>
              </a:rPr>
              <a:t>ask </a:t>
            </a:r>
            <a:r>
              <a:rPr sz="1900" spc="-75" dirty="0">
                <a:latin typeface="Arial"/>
                <a:cs typeface="Arial"/>
              </a:rPr>
              <a:t>leading </a:t>
            </a:r>
            <a:r>
              <a:rPr sz="1900" spc="-20" dirty="0">
                <a:latin typeface="Arial"/>
                <a:cs typeface="Arial"/>
              </a:rPr>
              <a:t>or </a:t>
            </a:r>
            <a:r>
              <a:rPr sz="1900" spc="-60" dirty="0">
                <a:latin typeface="Arial"/>
                <a:cs typeface="Arial"/>
              </a:rPr>
              <a:t>probing </a:t>
            </a:r>
            <a:r>
              <a:rPr sz="1900" spc="-80" dirty="0">
                <a:latin typeface="Arial"/>
                <a:cs typeface="Arial"/>
              </a:rPr>
              <a:t>questions </a:t>
            </a:r>
            <a:r>
              <a:rPr sz="1900" spc="-20" dirty="0">
                <a:latin typeface="Arial"/>
                <a:cs typeface="Arial"/>
              </a:rPr>
              <a:t>or </a:t>
            </a:r>
            <a:r>
              <a:rPr sz="1900" spc="-10" dirty="0">
                <a:latin typeface="Arial"/>
                <a:cs typeface="Arial"/>
              </a:rPr>
              <a:t>put </a:t>
            </a:r>
            <a:r>
              <a:rPr sz="1900" spc="-65" dirty="0">
                <a:latin typeface="Arial"/>
                <a:cs typeface="Arial"/>
              </a:rPr>
              <a:t>words </a:t>
            </a:r>
            <a:r>
              <a:rPr sz="1900" spc="-25" dirty="0">
                <a:latin typeface="Arial"/>
                <a:cs typeface="Arial"/>
              </a:rPr>
              <a:t>in</a:t>
            </a:r>
            <a:r>
              <a:rPr sz="1900" spc="-385" dirty="0">
                <a:latin typeface="Arial"/>
                <a:cs typeface="Arial"/>
              </a:rPr>
              <a:t> </a:t>
            </a:r>
            <a:r>
              <a:rPr sz="1900" spc="-25" dirty="0">
                <a:latin typeface="Arial"/>
                <a:cs typeface="Arial"/>
              </a:rPr>
              <a:t>the</a:t>
            </a:r>
            <a:endParaRPr sz="1900">
              <a:latin typeface="Arial"/>
              <a:cs typeface="Arial"/>
            </a:endParaRPr>
          </a:p>
          <a:p>
            <a:pPr marL="355600">
              <a:lnSpc>
                <a:spcPts val="2165"/>
              </a:lnSpc>
            </a:pPr>
            <a:r>
              <a:rPr sz="1900" spc="-55" dirty="0">
                <a:latin typeface="Arial"/>
                <a:cs typeface="Arial"/>
              </a:rPr>
              <a:t>student’s</a:t>
            </a:r>
            <a:r>
              <a:rPr sz="1900" spc="-105" dirty="0">
                <a:latin typeface="Arial"/>
                <a:cs typeface="Arial"/>
              </a:rPr>
              <a:t> </a:t>
            </a:r>
            <a:r>
              <a:rPr sz="1900" spc="-35" dirty="0">
                <a:latin typeface="Arial"/>
                <a:cs typeface="Arial"/>
              </a:rPr>
              <a:t>mouth</a:t>
            </a:r>
            <a:endParaRPr sz="1900">
              <a:latin typeface="Arial"/>
              <a:cs typeface="Arial"/>
            </a:endParaRPr>
          </a:p>
          <a:p>
            <a:pPr marL="355600" marR="5080" indent="-342900" algn="just">
              <a:lnSpc>
                <a:spcPts val="2050"/>
              </a:lnSpc>
              <a:spcBef>
                <a:spcPts val="495"/>
              </a:spcBef>
              <a:buChar char="•"/>
              <a:tabLst>
                <a:tab pos="355600" algn="l"/>
              </a:tabLst>
            </a:pPr>
            <a:r>
              <a:rPr sz="1900" spc="-105" dirty="0">
                <a:latin typeface="Arial"/>
                <a:cs typeface="Arial"/>
              </a:rPr>
              <a:t>make </a:t>
            </a:r>
            <a:r>
              <a:rPr sz="1900" spc="-90" dirty="0">
                <a:latin typeface="Arial"/>
                <a:cs typeface="Arial"/>
              </a:rPr>
              <a:t>promises </a:t>
            </a:r>
            <a:r>
              <a:rPr sz="1900" dirty="0">
                <a:latin typeface="Arial"/>
                <a:cs typeface="Arial"/>
              </a:rPr>
              <a:t>that </a:t>
            </a:r>
            <a:r>
              <a:rPr sz="1900" spc="-70" dirty="0">
                <a:latin typeface="Arial"/>
                <a:cs typeface="Arial"/>
              </a:rPr>
              <a:t>you </a:t>
            </a:r>
            <a:r>
              <a:rPr sz="1900" spc="-65" dirty="0">
                <a:latin typeface="Arial"/>
                <a:cs typeface="Arial"/>
              </a:rPr>
              <a:t>cannot </a:t>
            </a:r>
            <a:r>
              <a:rPr sz="1900" spc="-95" dirty="0">
                <a:latin typeface="Arial"/>
                <a:cs typeface="Arial"/>
              </a:rPr>
              <a:t>keep </a:t>
            </a:r>
            <a:r>
              <a:rPr sz="1900" spc="-114" dirty="0">
                <a:latin typeface="Arial"/>
                <a:cs typeface="Arial"/>
              </a:rPr>
              <a:t>– </a:t>
            </a:r>
            <a:r>
              <a:rPr sz="1900" spc="-45" dirty="0">
                <a:latin typeface="Arial"/>
                <a:cs typeface="Arial"/>
              </a:rPr>
              <a:t>particularly about  </a:t>
            </a:r>
            <a:r>
              <a:rPr sz="1900" spc="-10" dirty="0">
                <a:latin typeface="Arial"/>
                <a:cs typeface="Arial"/>
              </a:rPr>
              <a:t>not </a:t>
            </a:r>
            <a:r>
              <a:rPr sz="1900" spc="-30" dirty="0">
                <a:latin typeface="Arial"/>
                <a:cs typeface="Arial"/>
              </a:rPr>
              <a:t>telling </a:t>
            </a:r>
            <a:r>
              <a:rPr sz="1900" spc="-55" dirty="0">
                <a:latin typeface="Arial"/>
                <a:cs typeface="Arial"/>
              </a:rPr>
              <a:t>others </a:t>
            </a:r>
            <a:r>
              <a:rPr sz="1900" spc="-125" dirty="0">
                <a:latin typeface="Arial"/>
                <a:cs typeface="Arial"/>
              </a:rPr>
              <a:t>such </a:t>
            </a:r>
            <a:r>
              <a:rPr sz="1900" spc="-180" dirty="0">
                <a:latin typeface="Arial"/>
                <a:cs typeface="Arial"/>
              </a:rPr>
              <a:t>as </a:t>
            </a:r>
            <a:r>
              <a:rPr sz="1900" spc="-25" dirty="0">
                <a:latin typeface="Arial"/>
                <a:cs typeface="Arial"/>
              </a:rPr>
              <a:t>the </a:t>
            </a:r>
            <a:r>
              <a:rPr sz="1900" spc="-75" dirty="0">
                <a:latin typeface="Arial"/>
                <a:cs typeface="Arial"/>
              </a:rPr>
              <a:t>Principal </a:t>
            </a:r>
            <a:r>
              <a:rPr sz="1900" spc="-20" dirty="0">
                <a:latin typeface="Arial"/>
                <a:cs typeface="Arial"/>
              </a:rPr>
              <a:t>or </a:t>
            </a:r>
            <a:r>
              <a:rPr sz="1900" spc="-45" dirty="0">
                <a:latin typeface="Arial"/>
                <a:cs typeface="Arial"/>
              </a:rPr>
              <a:t>another</a:t>
            </a:r>
            <a:r>
              <a:rPr sz="1900" spc="-330" dirty="0">
                <a:latin typeface="Arial"/>
                <a:cs typeface="Arial"/>
              </a:rPr>
              <a:t> </a:t>
            </a:r>
            <a:r>
              <a:rPr sz="1900" spc="-70" dirty="0">
                <a:latin typeface="Arial"/>
                <a:cs typeface="Arial"/>
              </a:rPr>
              <a:t>Student  </a:t>
            </a:r>
            <a:r>
              <a:rPr sz="1900" spc="-50" dirty="0">
                <a:latin typeface="Arial"/>
                <a:cs typeface="Arial"/>
              </a:rPr>
              <a:t>Protection </a:t>
            </a:r>
            <a:r>
              <a:rPr sz="1900" spc="-85" dirty="0">
                <a:latin typeface="Arial"/>
                <a:cs typeface="Arial"/>
              </a:rPr>
              <a:t>Contact </a:t>
            </a:r>
            <a:r>
              <a:rPr sz="1900" spc="-45" dirty="0">
                <a:latin typeface="Arial"/>
                <a:cs typeface="Arial"/>
              </a:rPr>
              <a:t>about </a:t>
            </a:r>
            <a:r>
              <a:rPr sz="1900" spc="-25" dirty="0">
                <a:latin typeface="Arial"/>
                <a:cs typeface="Arial"/>
              </a:rPr>
              <a:t>the</a:t>
            </a:r>
            <a:r>
              <a:rPr sz="1900" spc="-190" dirty="0">
                <a:latin typeface="Arial"/>
                <a:cs typeface="Arial"/>
              </a:rPr>
              <a:t> </a:t>
            </a:r>
            <a:r>
              <a:rPr sz="1900" spc="-25" dirty="0">
                <a:latin typeface="Arial"/>
                <a:cs typeface="Arial"/>
              </a:rPr>
              <a:t>information</a:t>
            </a:r>
            <a:endParaRPr sz="1900">
              <a:latin typeface="Arial"/>
              <a:cs typeface="Arial"/>
            </a:endParaRPr>
          </a:p>
          <a:p>
            <a:pPr marL="355600" indent="-342900">
              <a:lnSpc>
                <a:spcPct val="100000"/>
              </a:lnSpc>
              <a:spcBef>
                <a:spcPts val="200"/>
              </a:spcBef>
              <a:buChar char="•"/>
              <a:tabLst>
                <a:tab pos="354965" algn="l"/>
                <a:tab pos="355600" algn="l"/>
              </a:tabLst>
            </a:pPr>
            <a:r>
              <a:rPr sz="1900" spc="-95" dirty="0">
                <a:latin typeface="Arial"/>
                <a:cs typeface="Arial"/>
              </a:rPr>
              <a:t>leave </a:t>
            </a:r>
            <a:r>
              <a:rPr sz="1900" spc="-25" dirty="0">
                <a:latin typeface="Arial"/>
                <a:cs typeface="Arial"/>
              </a:rPr>
              <a:t>the </a:t>
            </a:r>
            <a:r>
              <a:rPr sz="1900" spc="-40" dirty="0">
                <a:latin typeface="Arial"/>
                <a:cs typeface="Arial"/>
              </a:rPr>
              <a:t>student </a:t>
            </a:r>
            <a:r>
              <a:rPr sz="1900" spc="-75" dirty="0">
                <a:latin typeface="Arial"/>
                <a:cs typeface="Arial"/>
              </a:rPr>
              <a:t>alone </a:t>
            </a:r>
            <a:r>
              <a:rPr sz="1900" spc="-50" dirty="0">
                <a:latin typeface="Arial"/>
                <a:cs typeface="Arial"/>
              </a:rPr>
              <a:t>immediately </a:t>
            </a:r>
            <a:r>
              <a:rPr sz="1900" spc="-20" dirty="0">
                <a:latin typeface="Arial"/>
                <a:cs typeface="Arial"/>
              </a:rPr>
              <a:t>after </a:t>
            </a:r>
            <a:r>
              <a:rPr sz="1900" spc="-150" dirty="0">
                <a:latin typeface="Arial"/>
                <a:cs typeface="Arial"/>
              </a:rPr>
              <a:t>a</a:t>
            </a:r>
            <a:r>
              <a:rPr sz="1900" spc="-315" dirty="0">
                <a:latin typeface="Arial"/>
                <a:cs typeface="Arial"/>
              </a:rPr>
              <a:t> </a:t>
            </a:r>
            <a:r>
              <a:rPr sz="1900" spc="-90" dirty="0">
                <a:latin typeface="Arial"/>
                <a:cs typeface="Arial"/>
              </a:rPr>
              <a:t>disclosure</a:t>
            </a:r>
            <a:endParaRPr sz="1900">
              <a:latin typeface="Arial"/>
              <a:cs typeface="Arial"/>
            </a:endParaRPr>
          </a:p>
          <a:p>
            <a:pPr marL="355600" marR="321310" indent="-342900">
              <a:lnSpc>
                <a:spcPts val="2050"/>
              </a:lnSpc>
              <a:spcBef>
                <a:spcPts val="489"/>
              </a:spcBef>
              <a:buChar char="•"/>
              <a:tabLst>
                <a:tab pos="354965" algn="l"/>
                <a:tab pos="355600" algn="l"/>
              </a:tabLst>
            </a:pPr>
            <a:r>
              <a:rPr sz="1900" spc="-130" dirty="0">
                <a:latin typeface="Arial"/>
                <a:cs typeface="Arial"/>
              </a:rPr>
              <a:t>discuss </a:t>
            </a:r>
            <a:r>
              <a:rPr sz="1900" spc="-25" dirty="0">
                <a:latin typeface="Arial"/>
                <a:cs typeface="Arial"/>
              </a:rPr>
              <a:t>the </a:t>
            </a:r>
            <a:r>
              <a:rPr sz="1900" spc="-35" dirty="0">
                <a:latin typeface="Arial"/>
                <a:cs typeface="Arial"/>
              </a:rPr>
              <a:t>situation </a:t>
            </a:r>
            <a:r>
              <a:rPr sz="1900" spc="5" dirty="0">
                <a:latin typeface="Arial"/>
                <a:cs typeface="Arial"/>
              </a:rPr>
              <a:t>with </a:t>
            </a:r>
            <a:r>
              <a:rPr sz="1900" spc="-70" dirty="0">
                <a:latin typeface="Arial"/>
                <a:cs typeface="Arial"/>
              </a:rPr>
              <a:t>parents, </a:t>
            </a:r>
            <a:r>
              <a:rPr sz="1900" spc="-95" dirty="0">
                <a:latin typeface="Arial"/>
                <a:cs typeface="Arial"/>
              </a:rPr>
              <a:t>caregivers </a:t>
            </a:r>
            <a:r>
              <a:rPr sz="1900" spc="-20" dirty="0">
                <a:latin typeface="Arial"/>
                <a:cs typeface="Arial"/>
              </a:rPr>
              <a:t>or</a:t>
            </a:r>
            <a:r>
              <a:rPr sz="1900" spc="-330" dirty="0">
                <a:latin typeface="Arial"/>
                <a:cs typeface="Arial"/>
              </a:rPr>
              <a:t> </a:t>
            </a:r>
            <a:r>
              <a:rPr sz="1900" spc="-55" dirty="0">
                <a:latin typeface="Arial"/>
                <a:cs typeface="Arial"/>
              </a:rPr>
              <a:t>others  </a:t>
            </a:r>
            <a:r>
              <a:rPr sz="1900" spc="-30" dirty="0">
                <a:latin typeface="Arial"/>
                <a:cs typeface="Arial"/>
              </a:rPr>
              <a:t>(other </a:t>
            </a:r>
            <a:r>
              <a:rPr sz="1900" spc="-45" dirty="0">
                <a:latin typeface="Arial"/>
                <a:cs typeface="Arial"/>
              </a:rPr>
              <a:t>than </a:t>
            </a:r>
            <a:r>
              <a:rPr sz="1900" spc="-70" dirty="0">
                <a:latin typeface="Arial"/>
                <a:cs typeface="Arial"/>
              </a:rPr>
              <a:t>those </a:t>
            </a:r>
            <a:r>
              <a:rPr sz="1900" spc="-85" dirty="0">
                <a:latin typeface="Arial"/>
                <a:cs typeface="Arial"/>
              </a:rPr>
              <a:t>designated </a:t>
            </a:r>
            <a:r>
              <a:rPr sz="1900" spc="-95" dirty="0">
                <a:latin typeface="Arial"/>
                <a:cs typeface="Arial"/>
              </a:rPr>
              <a:t>e.g. </a:t>
            </a:r>
            <a:r>
              <a:rPr sz="1900" spc="-70" dirty="0">
                <a:latin typeface="Arial"/>
                <a:cs typeface="Arial"/>
              </a:rPr>
              <a:t>Principal, </a:t>
            </a:r>
            <a:r>
              <a:rPr sz="1900" spc="-20" dirty="0">
                <a:latin typeface="Arial"/>
                <a:cs typeface="Arial"/>
              </a:rPr>
              <a:t>or </a:t>
            </a:r>
            <a:r>
              <a:rPr sz="1900" spc="-25" dirty="0">
                <a:latin typeface="Arial"/>
                <a:cs typeface="Arial"/>
              </a:rPr>
              <a:t>other  </a:t>
            </a:r>
            <a:r>
              <a:rPr sz="1900" spc="-70" dirty="0">
                <a:latin typeface="Arial"/>
                <a:cs typeface="Arial"/>
              </a:rPr>
              <a:t>Student </a:t>
            </a:r>
            <a:r>
              <a:rPr sz="1900" spc="-50" dirty="0">
                <a:latin typeface="Arial"/>
                <a:cs typeface="Arial"/>
              </a:rPr>
              <a:t>Protection</a:t>
            </a:r>
            <a:r>
              <a:rPr sz="1900" spc="-105" dirty="0">
                <a:latin typeface="Arial"/>
                <a:cs typeface="Arial"/>
              </a:rPr>
              <a:t> </a:t>
            </a:r>
            <a:r>
              <a:rPr sz="1900" spc="-85" dirty="0">
                <a:latin typeface="Arial"/>
                <a:cs typeface="Arial"/>
              </a:rPr>
              <a:t>Contact)</a:t>
            </a:r>
            <a:endParaRPr sz="1900">
              <a:latin typeface="Arial"/>
              <a:cs typeface="Arial"/>
            </a:endParaRPr>
          </a:p>
        </p:txBody>
      </p:sp>
      <p:sp>
        <p:nvSpPr>
          <p:cNvPr id="3" name="object 3"/>
          <p:cNvSpPr/>
          <p:nvPr/>
        </p:nvSpPr>
        <p:spPr>
          <a:xfrm>
            <a:off x="1632204" y="77723"/>
            <a:ext cx="7459980" cy="16261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73351" y="99060"/>
            <a:ext cx="7373111" cy="153924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08048" y="333756"/>
            <a:ext cx="6912864" cy="1078992"/>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908048" y="333756"/>
            <a:ext cx="6913245" cy="1079500"/>
          </a:xfrm>
          <a:prstGeom prst="rect">
            <a:avLst/>
          </a:prstGeom>
          <a:ln w="9144">
            <a:solidFill>
              <a:srgbClr val="97B853"/>
            </a:solidFill>
          </a:ln>
        </p:spPr>
        <p:txBody>
          <a:bodyPr vert="horz" wrap="square" lIns="0" tIns="302260" rIns="0" bIns="0" rtlCol="0">
            <a:spAutoFit/>
          </a:bodyPr>
          <a:lstStyle/>
          <a:p>
            <a:pPr marL="452755">
              <a:lnSpc>
                <a:spcPct val="100000"/>
              </a:lnSpc>
              <a:spcBef>
                <a:spcPts val="2380"/>
              </a:spcBef>
            </a:pPr>
            <a:r>
              <a:rPr sz="2800" spc="-290" dirty="0"/>
              <a:t>WHAT</a:t>
            </a:r>
            <a:r>
              <a:rPr sz="2800" spc="-515" dirty="0"/>
              <a:t> </a:t>
            </a:r>
            <a:r>
              <a:rPr sz="2800" spc="-265" dirty="0"/>
              <a:t>IF</a:t>
            </a:r>
            <a:r>
              <a:rPr sz="2800" spc="-505" dirty="0"/>
              <a:t> </a:t>
            </a:r>
            <a:r>
              <a:rPr sz="2800" spc="-80" dirty="0"/>
              <a:t>A</a:t>
            </a:r>
            <a:r>
              <a:rPr sz="2800" spc="-500" dirty="0"/>
              <a:t> </a:t>
            </a:r>
            <a:r>
              <a:rPr sz="2800" spc="-295" dirty="0"/>
              <a:t>STUDENT</a:t>
            </a:r>
            <a:r>
              <a:rPr sz="2800" spc="-530" dirty="0"/>
              <a:t> </a:t>
            </a:r>
            <a:r>
              <a:rPr sz="2800" spc="-395" dirty="0"/>
              <a:t>TELLS</a:t>
            </a:r>
            <a:r>
              <a:rPr sz="2800" spc="-520" dirty="0"/>
              <a:t> </a:t>
            </a:r>
            <a:r>
              <a:rPr sz="2800" spc="-270" dirty="0"/>
              <a:t>YOU</a:t>
            </a:r>
            <a:r>
              <a:rPr sz="2800" spc="-530" dirty="0"/>
              <a:t> </a:t>
            </a:r>
            <a:r>
              <a:rPr sz="2800" spc="-200" dirty="0"/>
              <a:t>SOMETHING?</a:t>
            </a:r>
            <a:endParaRPr sz="2800"/>
          </a:p>
        </p:txBody>
      </p:sp>
      <p:pic>
        <p:nvPicPr>
          <p:cNvPr id="7" name="officeArt object"/>
          <p:cNvPicPr/>
          <p:nvPr/>
        </p:nvPicPr>
        <p:blipFill>
          <a:blip r:embed="rId5">
            <a:extLst/>
          </a:blip>
          <a:srcRect l="4171" r="4171"/>
          <a:stretch>
            <a:fillRect/>
          </a:stretch>
        </p:blipFill>
        <p:spPr>
          <a:xfrm>
            <a:off x="227359" y="6172200"/>
            <a:ext cx="1391722"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8839" y="2177795"/>
            <a:ext cx="6490716" cy="311353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96083" y="2205227"/>
            <a:ext cx="6400800" cy="3023616"/>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196083" y="2205227"/>
            <a:ext cx="6400800" cy="3023870"/>
          </a:xfrm>
          <a:prstGeom prst="rect">
            <a:avLst/>
          </a:prstGeom>
          <a:ln w="9144">
            <a:solidFill>
              <a:srgbClr val="46AAC5"/>
            </a:solidFill>
          </a:ln>
        </p:spPr>
        <p:txBody>
          <a:bodyPr vert="horz" wrap="square" lIns="0" tIns="1905" rIns="0" bIns="0" rtlCol="0">
            <a:spAutoFit/>
          </a:bodyPr>
          <a:lstStyle/>
          <a:p>
            <a:pPr>
              <a:lnSpc>
                <a:spcPct val="100000"/>
              </a:lnSpc>
              <a:spcBef>
                <a:spcPts val="15"/>
              </a:spcBef>
            </a:pPr>
            <a:endParaRPr sz="2750">
              <a:latin typeface="Times New Roman"/>
              <a:cs typeface="Times New Roman"/>
            </a:endParaRPr>
          </a:p>
          <a:p>
            <a:pPr algn="ctr">
              <a:lnSpc>
                <a:spcPct val="100000"/>
              </a:lnSpc>
              <a:spcBef>
                <a:spcPts val="5"/>
              </a:spcBef>
            </a:pPr>
            <a:r>
              <a:rPr sz="2400" b="1" spc="-40" dirty="0">
                <a:latin typeface="Trebuchet MS"/>
                <a:cs typeface="Trebuchet MS"/>
              </a:rPr>
              <a:t>REMEMBER</a:t>
            </a:r>
            <a:endParaRPr sz="2400">
              <a:latin typeface="Trebuchet MS"/>
              <a:cs typeface="Trebuchet MS"/>
            </a:endParaRPr>
          </a:p>
          <a:p>
            <a:pPr>
              <a:lnSpc>
                <a:spcPct val="100000"/>
              </a:lnSpc>
              <a:spcBef>
                <a:spcPts val="10"/>
              </a:spcBef>
            </a:pPr>
            <a:endParaRPr sz="3500">
              <a:latin typeface="Times New Roman"/>
              <a:cs typeface="Times New Roman"/>
            </a:endParaRPr>
          </a:p>
          <a:p>
            <a:pPr algn="ctr">
              <a:lnSpc>
                <a:spcPct val="100000"/>
              </a:lnSpc>
            </a:pPr>
            <a:r>
              <a:rPr sz="2400" spc="35" dirty="0">
                <a:latin typeface="Arial"/>
                <a:cs typeface="Arial"/>
              </a:rPr>
              <a:t>It </a:t>
            </a:r>
            <a:r>
              <a:rPr sz="2400" spc="-125" dirty="0">
                <a:latin typeface="Arial"/>
                <a:cs typeface="Arial"/>
              </a:rPr>
              <a:t>is </a:t>
            </a:r>
            <a:r>
              <a:rPr sz="2400" b="1" spc="-160" dirty="0">
                <a:latin typeface="Trebuchet MS"/>
                <a:cs typeface="Trebuchet MS"/>
              </a:rPr>
              <a:t>very </a:t>
            </a:r>
            <a:r>
              <a:rPr sz="2400" b="1" spc="-120" dirty="0">
                <a:latin typeface="Trebuchet MS"/>
                <a:cs typeface="Trebuchet MS"/>
              </a:rPr>
              <a:t>important </a:t>
            </a:r>
            <a:r>
              <a:rPr sz="2400" spc="30" dirty="0">
                <a:latin typeface="Arial"/>
                <a:cs typeface="Arial"/>
              </a:rPr>
              <a:t>to</a:t>
            </a:r>
            <a:r>
              <a:rPr sz="2400" spc="-495" dirty="0">
                <a:latin typeface="Arial"/>
                <a:cs typeface="Arial"/>
              </a:rPr>
              <a:t> </a:t>
            </a:r>
            <a:r>
              <a:rPr sz="2400" spc="-55" dirty="0">
                <a:latin typeface="Arial"/>
                <a:cs typeface="Arial"/>
              </a:rPr>
              <a:t>maintain </a:t>
            </a:r>
            <a:r>
              <a:rPr sz="2400" b="1" spc="-135" dirty="0">
                <a:latin typeface="Trebuchet MS"/>
                <a:cs typeface="Trebuchet MS"/>
              </a:rPr>
              <a:t>confidentiality</a:t>
            </a:r>
            <a:endParaRPr sz="2400">
              <a:latin typeface="Trebuchet MS"/>
              <a:cs typeface="Trebuchet MS"/>
            </a:endParaRPr>
          </a:p>
          <a:p>
            <a:pPr algn="ctr">
              <a:lnSpc>
                <a:spcPct val="100000"/>
              </a:lnSpc>
              <a:spcBef>
                <a:spcPts val="10"/>
              </a:spcBef>
            </a:pPr>
            <a:r>
              <a:rPr sz="2400" spc="5" dirty="0">
                <a:latin typeface="Arial"/>
                <a:cs typeface="Arial"/>
              </a:rPr>
              <a:t>for</a:t>
            </a:r>
            <a:r>
              <a:rPr sz="2400" spc="-135" dirty="0">
                <a:latin typeface="Arial"/>
                <a:cs typeface="Arial"/>
              </a:rPr>
              <a:t> </a:t>
            </a:r>
            <a:r>
              <a:rPr sz="2400" spc="-30" dirty="0">
                <a:latin typeface="Arial"/>
                <a:cs typeface="Arial"/>
              </a:rPr>
              <a:t>the</a:t>
            </a:r>
            <a:r>
              <a:rPr sz="2400" spc="-125" dirty="0">
                <a:latin typeface="Arial"/>
                <a:cs typeface="Arial"/>
              </a:rPr>
              <a:t> </a:t>
            </a:r>
            <a:r>
              <a:rPr sz="2400" spc="-35" dirty="0">
                <a:latin typeface="Arial"/>
                <a:cs typeface="Arial"/>
              </a:rPr>
              <a:t>protection</a:t>
            </a:r>
            <a:r>
              <a:rPr sz="2400" spc="-145" dirty="0">
                <a:latin typeface="Arial"/>
                <a:cs typeface="Arial"/>
              </a:rPr>
              <a:t> </a:t>
            </a:r>
            <a:r>
              <a:rPr sz="2400" spc="-5" dirty="0">
                <a:latin typeface="Arial"/>
                <a:cs typeface="Arial"/>
              </a:rPr>
              <a:t>of</a:t>
            </a:r>
            <a:r>
              <a:rPr sz="2400" spc="-135" dirty="0">
                <a:latin typeface="Arial"/>
                <a:cs typeface="Arial"/>
              </a:rPr>
              <a:t> </a:t>
            </a:r>
            <a:r>
              <a:rPr sz="2400" spc="-50" dirty="0">
                <a:latin typeface="Arial"/>
                <a:cs typeface="Arial"/>
              </a:rPr>
              <a:t>all</a:t>
            </a:r>
            <a:r>
              <a:rPr sz="2400" spc="-125" dirty="0">
                <a:latin typeface="Arial"/>
                <a:cs typeface="Arial"/>
              </a:rPr>
              <a:t> </a:t>
            </a:r>
            <a:r>
              <a:rPr sz="2400" spc="-65" dirty="0">
                <a:latin typeface="Arial"/>
                <a:cs typeface="Arial"/>
              </a:rPr>
              <a:t>involved</a:t>
            </a:r>
            <a:r>
              <a:rPr sz="2400" spc="-65" dirty="0">
                <a:latin typeface="Times New Roman"/>
                <a:cs typeface="Times New Roman"/>
              </a:rPr>
              <a:t>.</a:t>
            </a:r>
            <a:endParaRPr sz="2400">
              <a:latin typeface="Times New Roman"/>
              <a:cs typeface="Times New Roman"/>
            </a:endParaRPr>
          </a:p>
        </p:txBody>
      </p:sp>
      <p:sp>
        <p:nvSpPr>
          <p:cNvPr id="5" name="object 5"/>
          <p:cNvSpPr/>
          <p:nvPr/>
        </p:nvSpPr>
        <p:spPr>
          <a:xfrm>
            <a:off x="1632204" y="77723"/>
            <a:ext cx="7459980" cy="162610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673351" y="99060"/>
            <a:ext cx="7373111" cy="153924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908048" y="333756"/>
            <a:ext cx="6912864" cy="1078992"/>
          </a:xfrm>
          <a:prstGeom prst="rect">
            <a:avLst/>
          </a:prstGeom>
          <a:blipFill>
            <a:blip r:embed="rId6"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1908048" y="333756"/>
            <a:ext cx="6913245" cy="736099"/>
          </a:xfrm>
          <a:prstGeom prst="rect">
            <a:avLst/>
          </a:prstGeom>
          <a:ln w="9144">
            <a:solidFill>
              <a:srgbClr val="97B853"/>
            </a:solidFill>
          </a:ln>
        </p:spPr>
        <p:txBody>
          <a:bodyPr vert="horz" wrap="square" lIns="0" tIns="302260" rIns="0" bIns="0" rtlCol="0">
            <a:spAutoFit/>
          </a:bodyPr>
          <a:lstStyle/>
          <a:p>
            <a:pPr marL="522605">
              <a:lnSpc>
                <a:spcPct val="100000"/>
              </a:lnSpc>
              <a:spcBef>
                <a:spcPts val="2380"/>
              </a:spcBef>
            </a:pPr>
            <a:r>
              <a:rPr sz="2800" spc="-290" dirty="0"/>
              <a:t>WHAT</a:t>
            </a:r>
            <a:r>
              <a:rPr sz="2800" spc="-515" dirty="0"/>
              <a:t> </a:t>
            </a:r>
            <a:r>
              <a:rPr lang="en-AU" sz="2800" spc="-515" dirty="0" smtClean="0"/>
              <a:t> </a:t>
            </a:r>
            <a:r>
              <a:rPr sz="2800" spc="-265" dirty="0" smtClean="0"/>
              <a:t>IF</a:t>
            </a:r>
            <a:r>
              <a:rPr lang="en-AU" sz="2800" spc="-265" dirty="0" smtClean="0"/>
              <a:t> </a:t>
            </a:r>
            <a:r>
              <a:rPr sz="2800" spc="-509" dirty="0" smtClean="0"/>
              <a:t> </a:t>
            </a:r>
            <a:r>
              <a:rPr sz="2800" spc="-80" dirty="0" smtClean="0"/>
              <a:t>A</a:t>
            </a:r>
            <a:r>
              <a:rPr lang="en-AU" sz="2800" spc="-80" dirty="0" smtClean="0"/>
              <a:t> </a:t>
            </a:r>
            <a:r>
              <a:rPr sz="2800" spc="-500" dirty="0" smtClean="0"/>
              <a:t> </a:t>
            </a:r>
            <a:r>
              <a:rPr sz="2800" spc="-295" dirty="0"/>
              <a:t>STUDENT</a:t>
            </a:r>
            <a:r>
              <a:rPr sz="2800" spc="-525" dirty="0"/>
              <a:t> </a:t>
            </a:r>
            <a:r>
              <a:rPr lang="en-AU" sz="2800" spc="-525" dirty="0" smtClean="0"/>
              <a:t> </a:t>
            </a:r>
            <a:r>
              <a:rPr sz="2800" spc="-395" dirty="0" smtClean="0"/>
              <a:t>TELLS</a:t>
            </a:r>
            <a:r>
              <a:rPr lang="en-AU" sz="2800" spc="-395" dirty="0" smtClean="0"/>
              <a:t> </a:t>
            </a:r>
            <a:r>
              <a:rPr sz="2800" spc="-555" dirty="0" smtClean="0"/>
              <a:t> </a:t>
            </a:r>
            <a:r>
              <a:rPr sz="2800" spc="-10" dirty="0"/>
              <a:t>ME</a:t>
            </a:r>
            <a:r>
              <a:rPr sz="2800" spc="-520" dirty="0"/>
              <a:t> </a:t>
            </a:r>
            <a:r>
              <a:rPr lang="en-AU" sz="2800" spc="-520" dirty="0" smtClean="0"/>
              <a:t> </a:t>
            </a:r>
            <a:r>
              <a:rPr sz="2800" spc="-195" dirty="0" smtClean="0"/>
              <a:t>SOMETHING</a:t>
            </a:r>
            <a:r>
              <a:rPr sz="2800" spc="-195" dirty="0"/>
              <a:t>?</a:t>
            </a:r>
            <a:endParaRPr sz="2800" dirty="0"/>
          </a:p>
        </p:txBody>
      </p:sp>
      <p:pic>
        <p:nvPicPr>
          <p:cNvPr id="9" name="officeArt object"/>
          <p:cNvPicPr/>
          <p:nvPr/>
        </p:nvPicPr>
        <p:blipFill>
          <a:blip r:embed="rId7">
            <a:extLst/>
          </a:blip>
          <a:srcRect l="4171" r="4171"/>
          <a:stretch>
            <a:fillRect/>
          </a:stretch>
        </p:blipFill>
        <p:spPr>
          <a:xfrm>
            <a:off x="227359" y="6172200"/>
            <a:ext cx="1391722"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6845" y="3239261"/>
            <a:ext cx="6400800" cy="1557655"/>
          </a:xfrm>
          <a:custGeom>
            <a:avLst/>
            <a:gdLst/>
            <a:ahLst/>
            <a:cxnLst/>
            <a:rect l="l" t="t" r="r" b="b"/>
            <a:pathLst>
              <a:path w="6400800" h="1557654">
                <a:moveTo>
                  <a:pt x="6141211" y="0"/>
                </a:moveTo>
                <a:lnTo>
                  <a:pt x="259587" y="0"/>
                </a:lnTo>
                <a:lnTo>
                  <a:pt x="212922" y="4181"/>
                </a:lnTo>
                <a:lnTo>
                  <a:pt x="169002" y="16238"/>
                </a:lnTo>
                <a:lnTo>
                  <a:pt x="128561" y="35437"/>
                </a:lnTo>
                <a:lnTo>
                  <a:pt x="92331" y="61046"/>
                </a:lnTo>
                <a:lnTo>
                  <a:pt x="61046" y="92331"/>
                </a:lnTo>
                <a:lnTo>
                  <a:pt x="35437" y="128561"/>
                </a:lnTo>
                <a:lnTo>
                  <a:pt x="16238" y="169002"/>
                </a:lnTo>
                <a:lnTo>
                  <a:pt x="4181" y="212922"/>
                </a:lnTo>
                <a:lnTo>
                  <a:pt x="0" y="259587"/>
                </a:lnTo>
                <a:lnTo>
                  <a:pt x="0" y="1297939"/>
                </a:lnTo>
                <a:lnTo>
                  <a:pt x="4181" y="1344605"/>
                </a:lnTo>
                <a:lnTo>
                  <a:pt x="16238" y="1388525"/>
                </a:lnTo>
                <a:lnTo>
                  <a:pt x="35437" y="1428966"/>
                </a:lnTo>
                <a:lnTo>
                  <a:pt x="61046" y="1465196"/>
                </a:lnTo>
                <a:lnTo>
                  <a:pt x="92331" y="1496481"/>
                </a:lnTo>
                <a:lnTo>
                  <a:pt x="128561" y="1522090"/>
                </a:lnTo>
                <a:lnTo>
                  <a:pt x="169002" y="1541289"/>
                </a:lnTo>
                <a:lnTo>
                  <a:pt x="212922" y="1553346"/>
                </a:lnTo>
                <a:lnTo>
                  <a:pt x="259587" y="1557527"/>
                </a:lnTo>
                <a:lnTo>
                  <a:pt x="6141211" y="1557527"/>
                </a:lnTo>
                <a:lnTo>
                  <a:pt x="6187877" y="1553346"/>
                </a:lnTo>
                <a:lnTo>
                  <a:pt x="6231797" y="1541289"/>
                </a:lnTo>
                <a:lnTo>
                  <a:pt x="6272238" y="1522090"/>
                </a:lnTo>
                <a:lnTo>
                  <a:pt x="6308468" y="1496481"/>
                </a:lnTo>
                <a:lnTo>
                  <a:pt x="6339753" y="1465196"/>
                </a:lnTo>
                <a:lnTo>
                  <a:pt x="6365362" y="1428966"/>
                </a:lnTo>
                <a:lnTo>
                  <a:pt x="6384561" y="1388525"/>
                </a:lnTo>
                <a:lnTo>
                  <a:pt x="6396618" y="1344605"/>
                </a:lnTo>
                <a:lnTo>
                  <a:pt x="6400800" y="1297939"/>
                </a:lnTo>
                <a:lnTo>
                  <a:pt x="6400800" y="259587"/>
                </a:lnTo>
                <a:lnTo>
                  <a:pt x="6396618" y="212922"/>
                </a:lnTo>
                <a:lnTo>
                  <a:pt x="6384561" y="169002"/>
                </a:lnTo>
                <a:lnTo>
                  <a:pt x="6365362" y="128561"/>
                </a:lnTo>
                <a:lnTo>
                  <a:pt x="6339753" y="92331"/>
                </a:lnTo>
                <a:lnTo>
                  <a:pt x="6308468" y="61046"/>
                </a:lnTo>
                <a:lnTo>
                  <a:pt x="6272238" y="35437"/>
                </a:lnTo>
                <a:lnTo>
                  <a:pt x="6231797" y="16238"/>
                </a:lnTo>
                <a:lnTo>
                  <a:pt x="6187877" y="4181"/>
                </a:lnTo>
                <a:lnTo>
                  <a:pt x="6141211" y="0"/>
                </a:lnTo>
                <a:close/>
              </a:path>
            </a:pathLst>
          </a:custGeom>
          <a:solidFill>
            <a:srgbClr val="4F81BC"/>
          </a:solidFill>
        </p:spPr>
        <p:txBody>
          <a:bodyPr wrap="square" lIns="0" tIns="0" rIns="0" bIns="0" rtlCol="0"/>
          <a:lstStyle/>
          <a:p>
            <a:endParaRPr/>
          </a:p>
        </p:txBody>
      </p:sp>
      <p:sp>
        <p:nvSpPr>
          <p:cNvPr id="3" name="object 3"/>
          <p:cNvSpPr/>
          <p:nvPr/>
        </p:nvSpPr>
        <p:spPr>
          <a:xfrm>
            <a:off x="2196845" y="3239261"/>
            <a:ext cx="6400800" cy="1557655"/>
          </a:xfrm>
          <a:custGeom>
            <a:avLst/>
            <a:gdLst/>
            <a:ahLst/>
            <a:cxnLst/>
            <a:rect l="l" t="t" r="r" b="b"/>
            <a:pathLst>
              <a:path w="6400800" h="1557654">
                <a:moveTo>
                  <a:pt x="0" y="259587"/>
                </a:moveTo>
                <a:lnTo>
                  <a:pt x="4181" y="212922"/>
                </a:lnTo>
                <a:lnTo>
                  <a:pt x="16238" y="169002"/>
                </a:lnTo>
                <a:lnTo>
                  <a:pt x="35437" y="128561"/>
                </a:lnTo>
                <a:lnTo>
                  <a:pt x="61046" y="92331"/>
                </a:lnTo>
                <a:lnTo>
                  <a:pt x="92331" y="61046"/>
                </a:lnTo>
                <a:lnTo>
                  <a:pt x="128561" y="35437"/>
                </a:lnTo>
                <a:lnTo>
                  <a:pt x="169002" y="16238"/>
                </a:lnTo>
                <a:lnTo>
                  <a:pt x="212922" y="4181"/>
                </a:lnTo>
                <a:lnTo>
                  <a:pt x="259587" y="0"/>
                </a:lnTo>
                <a:lnTo>
                  <a:pt x="6141211" y="0"/>
                </a:lnTo>
                <a:lnTo>
                  <a:pt x="6187877" y="4181"/>
                </a:lnTo>
                <a:lnTo>
                  <a:pt x="6231797" y="16238"/>
                </a:lnTo>
                <a:lnTo>
                  <a:pt x="6272238" y="35437"/>
                </a:lnTo>
                <a:lnTo>
                  <a:pt x="6308468" y="61046"/>
                </a:lnTo>
                <a:lnTo>
                  <a:pt x="6339753" y="92331"/>
                </a:lnTo>
                <a:lnTo>
                  <a:pt x="6365362" y="128561"/>
                </a:lnTo>
                <a:lnTo>
                  <a:pt x="6384561" y="169002"/>
                </a:lnTo>
                <a:lnTo>
                  <a:pt x="6396618" y="212922"/>
                </a:lnTo>
                <a:lnTo>
                  <a:pt x="6400800" y="259587"/>
                </a:lnTo>
                <a:lnTo>
                  <a:pt x="6400800" y="1297939"/>
                </a:lnTo>
                <a:lnTo>
                  <a:pt x="6396618" y="1344605"/>
                </a:lnTo>
                <a:lnTo>
                  <a:pt x="6384561" y="1388525"/>
                </a:lnTo>
                <a:lnTo>
                  <a:pt x="6365362" y="1428966"/>
                </a:lnTo>
                <a:lnTo>
                  <a:pt x="6339753" y="1465196"/>
                </a:lnTo>
                <a:lnTo>
                  <a:pt x="6308468" y="1496481"/>
                </a:lnTo>
                <a:lnTo>
                  <a:pt x="6272238" y="1522090"/>
                </a:lnTo>
                <a:lnTo>
                  <a:pt x="6231797" y="1541289"/>
                </a:lnTo>
                <a:lnTo>
                  <a:pt x="6187877" y="1553346"/>
                </a:lnTo>
                <a:lnTo>
                  <a:pt x="6141211" y="1557527"/>
                </a:lnTo>
                <a:lnTo>
                  <a:pt x="259587" y="1557527"/>
                </a:lnTo>
                <a:lnTo>
                  <a:pt x="212922" y="1553346"/>
                </a:lnTo>
                <a:lnTo>
                  <a:pt x="169002" y="1541289"/>
                </a:lnTo>
                <a:lnTo>
                  <a:pt x="128561" y="1522090"/>
                </a:lnTo>
                <a:lnTo>
                  <a:pt x="92331" y="1496481"/>
                </a:lnTo>
                <a:lnTo>
                  <a:pt x="61046" y="1465196"/>
                </a:lnTo>
                <a:lnTo>
                  <a:pt x="35437" y="1428966"/>
                </a:lnTo>
                <a:lnTo>
                  <a:pt x="16238" y="1388525"/>
                </a:lnTo>
                <a:lnTo>
                  <a:pt x="4181" y="1344605"/>
                </a:lnTo>
                <a:lnTo>
                  <a:pt x="0" y="1297939"/>
                </a:lnTo>
                <a:lnTo>
                  <a:pt x="0" y="259587"/>
                </a:lnTo>
                <a:close/>
              </a:path>
            </a:pathLst>
          </a:custGeom>
          <a:ln w="25908">
            <a:solidFill>
              <a:srgbClr val="FFFFFF"/>
            </a:solidFill>
          </a:ln>
        </p:spPr>
        <p:txBody>
          <a:bodyPr wrap="square" lIns="0" tIns="0" rIns="0" bIns="0" rtlCol="0"/>
          <a:lstStyle/>
          <a:p>
            <a:endParaRPr/>
          </a:p>
        </p:txBody>
      </p:sp>
      <p:sp>
        <p:nvSpPr>
          <p:cNvPr id="4" name="object 4"/>
          <p:cNvSpPr txBox="1"/>
          <p:nvPr/>
        </p:nvSpPr>
        <p:spPr>
          <a:xfrm>
            <a:off x="4243196" y="3411423"/>
            <a:ext cx="2306320" cy="1017269"/>
          </a:xfrm>
          <a:prstGeom prst="rect">
            <a:avLst/>
          </a:prstGeom>
        </p:spPr>
        <p:txBody>
          <a:bodyPr vert="horz" wrap="square" lIns="0" tIns="13335" rIns="0" bIns="0" rtlCol="0">
            <a:spAutoFit/>
          </a:bodyPr>
          <a:lstStyle/>
          <a:p>
            <a:pPr marL="12700">
              <a:lnSpc>
                <a:spcPct val="100000"/>
              </a:lnSpc>
              <a:spcBef>
                <a:spcPts val="105"/>
              </a:spcBef>
            </a:pPr>
            <a:r>
              <a:rPr sz="6500" spc="-265" dirty="0">
                <a:solidFill>
                  <a:srgbClr val="FFFFFF"/>
                </a:solidFill>
                <a:latin typeface="Arial"/>
                <a:cs typeface="Arial"/>
              </a:rPr>
              <a:t>Report</a:t>
            </a:r>
            <a:endParaRPr sz="6500">
              <a:latin typeface="Arial"/>
              <a:cs typeface="Arial"/>
            </a:endParaRPr>
          </a:p>
        </p:txBody>
      </p:sp>
      <p:sp>
        <p:nvSpPr>
          <p:cNvPr id="5" name="object 5"/>
          <p:cNvSpPr/>
          <p:nvPr/>
        </p:nvSpPr>
        <p:spPr>
          <a:xfrm>
            <a:off x="1703832" y="77723"/>
            <a:ext cx="7388352" cy="162610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744979" y="99060"/>
            <a:ext cx="7301483" cy="153924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979676" y="333756"/>
            <a:ext cx="6841235" cy="107899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1979676" y="333756"/>
            <a:ext cx="6841490" cy="1079500"/>
          </a:xfrm>
          <a:prstGeom prst="rect">
            <a:avLst/>
          </a:prstGeom>
          <a:ln w="9144">
            <a:solidFill>
              <a:srgbClr val="97B853"/>
            </a:solidFill>
          </a:ln>
        </p:spPr>
        <p:txBody>
          <a:bodyPr vert="horz" wrap="square" lIns="0" tIns="302260" rIns="0" bIns="0" rtlCol="0">
            <a:spAutoFit/>
          </a:bodyPr>
          <a:lstStyle/>
          <a:p>
            <a:pPr marL="19685" algn="ctr">
              <a:lnSpc>
                <a:spcPct val="100000"/>
              </a:lnSpc>
              <a:spcBef>
                <a:spcPts val="2380"/>
              </a:spcBef>
            </a:pPr>
            <a:r>
              <a:rPr sz="2800" b="1" spc="-325" dirty="0">
                <a:latin typeface="Trebuchet MS"/>
                <a:cs typeface="Trebuchet MS"/>
              </a:rPr>
              <a:t>STEP</a:t>
            </a:r>
            <a:r>
              <a:rPr sz="2800" b="1" spc="-525" dirty="0">
                <a:latin typeface="Trebuchet MS"/>
                <a:cs typeface="Trebuchet MS"/>
              </a:rPr>
              <a:t> </a:t>
            </a:r>
            <a:r>
              <a:rPr sz="2800" b="1" spc="-225" dirty="0">
                <a:latin typeface="Trebuchet MS"/>
                <a:cs typeface="Trebuchet MS"/>
              </a:rPr>
              <a:t>3</a:t>
            </a:r>
            <a:endParaRPr sz="2800">
              <a:latin typeface="Trebuchet MS"/>
              <a:cs typeface="Trebuchet MS"/>
            </a:endParaRPr>
          </a:p>
        </p:txBody>
      </p:sp>
      <p:pic>
        <p:nvPicPr>
          <p:cNvPr id="9" name="officeArt object"/>
          <p:cNvPicPr/>
          <p:nvPr/>
        </p:nvPicPr>
        <p:blipFill>
          <a:blip r:embed="rId5">
            <a:extLst/>
          </a:blip>
          <a:srcRect l="4171" r="4171"/>
          <a:stretch>
            <a:fillRect/>
          </a:stretch>
        </p:blipFill>
        <p:spPr>
          <a:xfrm>
            <a:off x="227359" y="6172200"/>
            <a:ext cx="1391722"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74823" y="1789556"/>
            <a:ext cx="6229985" cy="1366400"/>
          </a:xfrm>
          <a:prstGeom prst="rect">
            <a:avLst/>
          </a:prstGeom>
        </p:spPr>
        <p:txBody>
          <a:bodyPr vert="horz" wrap="square" lIns="0" tIns="12065" rIns="0" bIns="0" rtlCol="0">
            <a:spAutoFit/>
          </a:bodyPr>
          <a:lstStyle/>
          <a:p>
            <a:pPr marL="12700" marR="5080">
              <a:lnSpc>
                <a:spcPct val="100000"/>
              </a:lnSpc>
              <a:spcBef>
                <a:spcPts val="95"/>
              </a:spcBef>
            </a:pPr>
            <a:r>
              <a:rPr sz="2200" dirty="0">
                <a:latin typeface="Arial"/>
                <a:cs typeface="Arial"/>
              </a:rPr>
              <a:t>If </a:t>
            </a:r>
            <a:r>
              <a:rPr sz="2200" spc="-90" dirty="0">
                <a:latin typeface="Arial"/>
                <a:cs typeface="Arial"/>
              </a:rPr>
              <a:t>you </a:t>
            </a:r>
            <a:r>
              <a:rPr sz="2200" spc="-105" dirty="0">
                <a:latin typeface="Arial"/>
                <a:cs typeface="Arial"/>
              </a:rPr>
              <a:t>need </a:t>
            </a:r>
            <a:r>
              <a:rPr sz="2200" spc="10" dirty="0">
                <a:latin typeface="Arial"/>
                <a:cs typeface="Arial"/>
              </a:rPr>
              <a:t>to </a:t>
            </a:r>
            <a:r>
              <a:rPr sz="2200" spc="-140" dirty="0">
                <a:latin typeface="Arial"/>
                <a:cs typeface="Arial"/>
              </a:rPr>
              <a:t>make </a:t>
            </a:r>
            <a:r>
              <a:rPr sz="2200" spc="-175" dirty="0">
                <a:latin typeface="Arial"/>
                <a:cs typeface="Arial"/>
              </a:rPr>
              <a:t>a </a:t>
            </a:r>
            <a:r>
              <a:rPr sz="2200" spc="-20" dirty="0">
                <a:latin typeface="Arial"/>
                <a:cs typeface="Arial"/>
              </a:rPr>
              <a:t>report </a:t>
            </a:r>
            <a:r>
              <a:rPr sz="2200" spc="-90" dirty="0">
                <a:latin typeface="Arial"/>
                <a:cs typeface="Arial"/>
              </a:rPr>
              <a:t>you should </a:t>
            </a:r>
            <a:r>
              <a:rPr sz="2200" spc="-20" dirty="0">
                <a:latin typeface="Arial"/>
                <a:cs typeface="Arial"/>
              </a:rPr>
              <a:t>report </a:t>
            </a:r>
            <a:r>
              <a:rPr sz="2200" spc="10" dirty="0">
                <a:latin typeface="Arial"/>
                <a:cs typeface="Arial"/>
              </a:rPr>
              <a:t>to  </a:t>
            </a:r>
            <a:r>
              <a:rPr sz="2200" spc="-30" dirty="0">
                <a:latin typeface="Arial"/>
                <a:cs typeface="Arial"/>
              </a:rPr>
              <a:t>either the </a:t>
            </a:r>
            <a:r>
              <a:rPr sz="2200" spc="-80" dirty="0">
                <a:latin typeface="Arial"/>
                <a:cs typeface="Arial"/>
              </a:rPr>
              <a:t>teacher </a:t>
            </a:r>
            <a:r>
              <a:rPr sz="2200" spc="-30" dirty="0">
                <a:latin typeface="Arial"/>
                <a:cs typeface="Arial"/>
              </a:rPr>
              <a:t>in </a:t>
            </a:r>
            <a:r>
              <a:rPr sz="2200" spc="-110" dirty="0">
                <a:latin typeface="Arial"/>
                <a:cs typeface="Arial"/>
              </a:rPr>
              <a:t>whose </a:t>
            </a:r>
            <a:r>
              <a:rPr sz="2200" spc="-165" dirty="0">
                <a:latin typeface="Arial"/>
                <a:cs typeface="Arial"/>
              </a:rPr>
              <a:t>class </a:t>
            </a:r>
            <a:r>
              <a:rPr sz="2200" spc="-90" dirty="0">
                <a:latin typeface="Arial"/>
                <a:cs typeface="Arial"/>
              </a:rPr>
              <a:t>you </a:t>
            </a:r>
            <a:r>
              <a:rPr sz="2200" spc="-100" dirty="0">
                <a:latin typeface="Arial"/>
                <a:cs typeface="Arial"/>
              </a:rPr>
              <a:t>are</a:t>
            </a:r>
            <a:r>
              <a:rPr sz="2200" spc="-315" dirty="0">
                <a:latin typeface="Arial"/>
                <a:cs typeface="Arial"/>
              </a:rPr>
              <a:t> </a:t>
            </a:r>
            <a:r>
              <a:rPr sz="2200" spc="-65" dirty="0">
                <a:latin typeface="Arial"/>
                <a:cs typeface="Arial"/>
              </a:rPr>
              <a:t>volunteering,  </a:t>
            </a:r>
            <a:r>
              <a:rPr sz="2200" spc="-30" dirty="0">
                <a:latin typeface="Arial"/>
                <a:cs typeface="Arial"/>
              </a:rPr>
              <a:t>the </a:t>
            </a:r>
            <a:r>
              <a:rPr sz="2200" spc="-105" dirty="0">
                <a:latin typeface="Arial"/>
                <a:cs typeface="Arial"/>
              </a:rPr>
              <a:t>school </a:t>
            </a:r>
            <a:r>
              <a:rPr sz="2200" spc="-85" dirty="0">
                <a:latin typeface="Arial"/>
                <a:cs typeface="Arial"/>
              </a:rPr>
              <a:t>Principal </a:t>
            </a:r>
            <a:r>
              <a:rPr sz="2200" spc="-20" dirty="0">
                <a:latin typeface="Arial"/>
                <a:cs typeface="Arial"/>
              </a:rPr>
              <a:t>or </a:t>
            </a:r>
            <a:r>
              <a:rPr sz="2200" spc="-30" dirty="0">
                <a:latin typeface="Arial"/>
                <a:cs typeface="Arial"/>
              </a:rPr>
              <a:t>the </a:t>
            </a:r>
            <a:r>
              <a:rPr sz="2200" spc="-114" dirty="0">
                <a:latin typeface="Arial"/>
                <a:cs typeface="Arial"/>
              </a:rPr>
              <a:t>school’s </a:t>
            </a:r>
            <a:r>
              <a:rPr sz="2200" spc="-25" dirty="0">
                <a:latin typeface="Arial"/>
                <a:cs typeface="Arial"/>
              </a:rPr>
              <a:t>other </a:t>
            </a:r>
            <a:r>
              <a:rPr sz="2200" spc="-90" dirty="0">
                <a:latin typeface="Arial"/>
                <a:cs typeface="Arial"/>
              </a:rPr>
              <a:t>Student  </a:t>
            </a:r>
            <a:r>
              <a:rPr sz="2200" spc="-65" dirty="0">
                <a:latin typeface="Arial"/>
                <a:cs typeface="Arial"/>
              </a:rPr>
              <a:t>Protection </a:t>
            </a:r>
            <a:r>
              <a:rPr sz="2200" spc="-95" dirty="0">
                <a:latin typeface="Arial"/>
                <a:cs typeface="Arial"/>
              </a:rPr>
              <a:t>Contact. </a:t>
            </a:r>
            <a:endParaRPr sz="2200" dirty="0">
              <a:latin typeface="Arial"/>
              <a:cs typeface="Arial"/>
            </a:endParaRPr>
          </a:p>
        </p:txBody>
      </p:sp>
      <p:sp>
        <p:nvSpPr>
          <p:cNvPr id="3" name="object 3"/>
          <p:cNvSpPr/>
          <p:nvPr/>
        </p:nvSpPr>
        <p:spPr>
          <a:xfrm>
            <a:off x="1632204" y="77723"/>
            <a:ext cx="7459980" cy="16977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73351" y="99060"/>
            <a:ext cx="7373111" cy="161086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08048" y="333756"/>
            <a:ext cx="6912864" cy="115062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908048" y="333756"/>
            <a:ext cx="6913245" cy="787395"/>
          </a:xfrm>
          <a:prstGeom prst="rect">
            <a:avLst/>
          </a:prstGeom>
          <a:ln w="9144">
            <a:solidFill>
              <a:srgbClr val="97B853"/>
            </a:solidFill>
          </a:ln>
        </p:spPr>
        <p:txBody>
          <a:bodyPr vert="horz" wrap="square" lIns="0" tIns="2540" rIns="0" bIns="0" rtlCol="0">
            <a:spAutoFit/>
          </a:bodyPr>
          <a:lstStyle/>
          <a:p>
            <a:pPr>
              <a:lnSpc>
                <a:spcPct val="100000"/>
              </a:lnSpc>
              <a:spcBef>
                <a:spcPts val="20"/>
              </a:spcBef>
            </a:pPr>
            <a:endParaRPr sz="2300" dirty="0">
              <a:latin typeface="Times New Roman"/>
              <a:cs typeface="Times New Roman"/>
            </a:endParaRPr>
          </a:p>
          <a:p>
            <a:pPr marL="1104900">
              <a:lnSpc>
                <a:spcPct val="100000"/>
              </a:lnSpc>
            </a:pPr>
            <a:r>
              <a:rPr sz="2800" spc="-155" dirty="0"/>
              <a:t>WHO</a:t>
            </a:r>
            <a:r>
              <a:rPr sz="2800" spc="-525" dirty="0"/>
              <a:t> </a:t>
            </a:r>
            <a:r>
              <a:rPr lang="en-AU" sz="2800" spc="-525" dirty="0" smtClean="0"/>
              <a:t> </a:t>
            </a:r>
            <a:r>
              <a:rPr sz="2800" spc="-130" dirty="0" smtClean="0"/>
              <a:t>DO</a:t>
            </a:r>
            <a:r>
              <a:rPr sz="2800" spc="-520" dirty="0" smtClean="0"/>
              <a:t> </a:t>
            </a:r>
            <a:r>
              <a:rPr lang="en-AU" sz="2800" spc="-520" dirty="0" smtClean="0"/>
              <a:t> </a:t>
            </a:r>
            <a:r>
              <a:rPr sz="2800" spc="-275" dirty="0" smtClean="0"/>
              <a:t>YOU</a:t>
            </a:r>
            <a:r>
              <a:rPr sz="2800" spc="-545" dirty="0" smtClean="0"/>
              <a:t> </a:t>
            </a:r>
            <a:r>
              <a:rPr lang="en-AU" sz="2800" spc="-545" dirty="0" smtClean="0"/>
              <a:t> </a:t>
            </a:r>
            <a:r>
              <a:rPr sz="2800" spc="-150" dirty="0" smtClean="0"/>
              <a:t>MAKE</a:t>
            </a:r>
            <a:r>
              <a:rPr lang="en-AU" sz="2800" spc="-150" dirty="0" smtClean="0"/>
              <a:t> </a:t>
            </a:r>
            <a:r>
              <a:rPr sz="2800" spc="-505" dirty="0" smtClean="0"/>
              <a:t> </a:t>
            </a:r>
            <a:r>
              <a:rPr sz="2800" spc="-80" dirty="0"/>
              <a:t>A</a:t>
            </a:r>
            <a:r>
              <a:rPr sz="2800" spc="-500" dirty="0"/>
              <a:t> </a:t>
            </a:r>
            <a:r>
              <a:rPr lang="en-AU" sz="2800" spc="-500" dirty="0" smtClean="0"/>
              <a:t> </a:t>
            </a:r>
            <a:r>
              <a:rPr sz="2800" spc="-305" dirty="0" smtClean="0"/>
              <a:t>REPORT</a:t>
            </a:r>
            <a:r>
              <a:rPr sz="2800" spc="-555" dirty="0" smtClean="0"/>
              <a:t> </a:t>
            </a:r>
            <a:r>
              <a:rPr lang="en-AU" sz="2800" spc="-555" dirty="0" smtClean="0"/>
              <a:t> </a:t>
            </a:r>
            <a:r>
              <a:rPr sz="2800" spc="-235" dirty="0" smtClean="0"/>
              <a:t>TO</a:t>
            </a:r>
            <a:r>
              <a:rPr sz="2800" spc="-235" dirty="0"/>
              <a:t>?</a:t>
            </a:r>
            <a:endParaRPr sz="2800" dirty="0"/>
          </a:p>
        </p:txBody>
      </p:sp>
      <p:sp>
        <p:nvSpPr>
          <p:cNvPr id="7" name="object 7"/>
          <p:cNvSpPr/>
          <p:nvPr/>
        </p:nvSpPr>
        <p:spPr>
          <a:xfrm>
            <a:off x="2627769" y="3592347"/>
            <a:ext cx="2466454" cy="310379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598540" y="3509187"/>
            <a:ext cx="2714612" cy="3270046"/>
          </a:xfrm>
          <a:prstGeom prst="rect">
            <a:avLst/>
          </a:prstGeom>
          <a:blipFill>
            <a:blip r:embed="rId6" cstate="print"/>
            <a:stretch>
              <a:fillRect/>
            </a:stretch>
          </a:blipFill>
        </p:spPr>
        <p:txBody>
          <a:bodyPr wrap="square" lIns="0" tIns="0" rIns="0" bIns="0" rtlCol="0"/>
          <a:lstStyle/>
          <a:p>
            <a:endParaRPr/>
          </a:p>
        </p:txBody>
      </p:sp>
      <p:pic>
        <p:nvPicPr>
          <p:cNvPr id="9" name="officeArt object"/>
          <p:cNvPicPr/>
          <p:nvPr/>
        </p:nvPicPr>
        <p:blipFill>
          <a:blip r:embed="rId7">
            <a:extLst/>
          </a:blip>
          <a:srcRect l="4171" r="4171"/>
          <a:stretch>
            <a:fillRect/>
          </a:stretch>
        </p:blipFill>
        <p:spPr>
          <a:xfrm>
            <a:off x="227359" y="6172200"/>
            <a:ext cx="1391722"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1199" y="1778121"/>
            <a:ext cx="6766559" cy="1577996"/>
          </a:xfrm>
          <a:prstGeom prst="rect">
            <a:avLst/>
          </a:prstGeom>
        </p:spPr>
        <p:txBody>
          <a:bodyPr vert="horz" wrap="square" lIns="0" tIns="76835" rIns="0" bIns="0" rtlCol="0">
            <a:spAutoFit/>
          </a:bodyPr>
          <a:lstStyle/>
          <a:p>
            <a:pPr marL="12700" marR="5080">
              <a:lnSpc>
                <a:spcPts val="2110"/>
              </a:lnSpc>
              <a:spcBef>
                <a:spcPts val="605"/>
              </a:spcBef>
            </a:pPr>
            <a:r>
              <a:rPr sz="2200" spc="-165" dirty="0">
                <a:latin typeface="Arial"/>
                <a:cs typeface="Arial"/>
              </a:rPr>
              <a:t>Once </a:t>
            </a:r>
            <a:r>
              <a:rPr sz="2200" spc="-90" dirty="0">
                <a:latin typeface="Arial"/>
                <a:cs typeface="Arial"/>
              </a:rPr>
              <a:t>you </a:t>
            </a:r>
            <a:r>
              <a:rPr sz="2200" spc="-140" dirty="0">
                <a:latin typeface="Arial"/>
                <a:cs typeface="Arial"/>
              </a:rPr>
              <a:t>have </a:t>
            </a:r>
            <a:r>
              <a:rPr sz="2200" spc="-45" dirty="0">
                <a:latin typeface="Arial"/>
                <a:cs typeface="Arial"/>
              </a:rPr>
              <a:t>reported </a:t>
            </a:r>
            <a:r>
              <a:rPr sz="2200" spc="-30" dirty="0">
                <a:latin typeface="Arial"/>
                <a:cs typeface="Arial"/>
              </a:rPr>
              <a:t>the </a:t>
            </a:r>
            <a:r>
              <a:rPr sz="2200" spc="-120" dirty="0">
                <a:latin typeface="Arial"/>
                <a:cs typeface="Arial"/>
              </a:rPr>
              <a:t>suspected </a:t>
            </a:r>
            <a:r>
              <a:rPr sz="2200" spc="-80" dirty="0">
                <a:latin typeface="Arial"/>
                <a:cs typeface="Arial"/>
              </a:rPr>
              <a:t>harm </a:t>
            </a:r>
            <a:r>
              <a:rPr sz="2200" spc="-10" dirty="0">
                <a:latin typeface="Arial"/>
                <a:cs typeface="Arial"/>
              </a:rPr>
              <a:t>of </a:t>
            </a:r>
            <a:r>
              <a:rPr sz="2200" spc="-175" dirty="0">
                <a:latin typeface="Arial"/>
                <a:cs typeface="Arial"/>
              </a:rPr>
              <a:t>a  </a:t>
            </a:r>
            <a:r>
              <a:rPr sz="2200" spc="-60" dirty="0">
                <a:latin typeface="Arial"/>
                <a:cs typeface="Arial"/>
              </a:rPr>
              <a:t>student, </a:t>
            </a:r>
            <a:r>
              <a:rPr lang="en-AU" sz="2200" spc="-60" dirty="0" smtClean="0">
                <a:latin typeface="Arial"/>
                <a:cs typeface="Arial"/>
              </a:rPr>
              <a:t>to the Classroom Teacher or </a:t>
            </a:r>
            <a:r>
              <a:rPr sz="2200" spc="-30" dirty="0" smtClean="0">
                <a:latin typeface="Arial"/>
                <a:cs typeface="Arial"/>
              </a:rPr>
              <a:t>the </a:t>
            </a:r>
            <a:r>
              <a:rPr sz="2200" spc="-85" dirty="0" smtClean="0">
                <a:latin typeface="Arial"/>
                <a:cs typeface="Arial"/>
              </a:rPr>
              <a:t>Principal</a:t>
            </a:r>
            <a:r>
              <a:rPr lang="en-AU" sz="2200" spc="-100" dirty="0" smtClean="0">
                <a:latin typeface="Arial"/>
                <a:cs typeface="Arial"/>
              </a:rPr>
              <a:t>, they</a:t>
            </a:r>
            <a:r>
              <a:rPr sz="2200" spc="-100" dirty="0" smtClean="0">
                <a:latin typeface="Arial"/>
                <a:cs typeface="Arial"/>
              </a:rPr>
              <a:t> </a:t>
            </a:r>
            <a:r>
              <a:rPr sz="2200" spc="5" dirty="0">
                <a:latin typeface="Arial"/>
                <a:cs typeface="Arial"/>
              </a:rPr>
              <a:t>will </a:t>
            </a:r>
            <a:r>
              <a:rPr sz="2200" spc="-75" dirty="0">
                <a:latin typeface="Arial"/>
                <a:cs typeface="Arial"/>
              </a:rPr>
              <a:t>do </a:t>
            </a:r>
            <a:r>
              <a:rPr sz="2200" spc="-70" dirty="0">
                <a:latin typeface="Arial"/>
                <a:cs typeface="Arial"/>
              </a:rPr>
              <a:t>whatever </a:t>
            </a:r>
            <a:r>
              <a:rPr sz="2200" spc="-114" dirty="0">
                <a:latin typeface="Arial"/>
                <a:cs typeface="Arial"/>
              </a:rPr>
              <a:t>is </a:t>
            </a:r>
            <a:r>
              <a:rPr sz="2200" spc="-140" dirty="0">
                <a:latin typeface="Arial"/>
                <a:cs typeface="Arial"/>
              </a:rPr>
              <a:t>necessary </a:t>
            </a:r>
            <a:r>
              <a:rPr sz="2200" spc="10" dirty="0">
                <a:latin typeface="Arial"/>
                <a:cs typeface="Arial"/>
              </a:rPr>
              <a:t>to </a:t>
            </a:r>
            <a:r>
              <a:rPr sz="2200" spc="-140" dirty="0">
                <a:latin typeface="Arial"/>
                <a:cs typeface="Arial"/>
              </a:rPr>
              <a:t>make </a:t>
            </a:r>
            <a:r>
              <a:rPr sz="2200" spc="-110" dirty="0">
                <a:latin typeface="Arial"/>
                <a:cs typeface="Arial"/>
              </a:rPr>
              <a:t>sure</a:t>
            </a:r>
            <a:r>
              <a:rPr sz="2200" spc="-370" dirty="0">
                <a:latin typeface="Arial"/>
                <a:cs typeface="Arial"/>
              </a:rPr>
              <a:t> </a:t>
            </a:r>
            <a:r>
              <a:rPr sz="2200" spc="-35" dirty="0">
                <a:latin typeface="Arial"/>
                <a:cs typeface="Arial"/>
              </a:rPr>
              <a:t>the  </a:t>
            </a:r>
            <a:r>
              <a:rPr sz="2200" spc="-60" dirty="0">
                <a:latin typeface="Arial"/>
                <a:cs typeface="Arial"/>
              </a:rPr>
              <a:t>student </a:t>
            </a:r>
            <a:r>
              <a:rPr sz="2200" spc="-114" dirty="0">
                <a:latin typeface="Arial"/>
                <a:cs typeface="Arial"/>
              </a:rPr>
              <a:t>is</a:t>
            </a:r>
            <a:r>
              <a:rPr sz="2200" spc="-165" dirty="0">
                <a:latin typeface="Arial"/>
                <a:cs typeface="Arial"/>
              </a:rPr>
              <a:t> </a:t>
            </a:r>
            <a:r>
              <a:rPr sz="2200" spc="-125" dirty="0">
                <a:latin typeface="Arial"/>
                <a:cs typeface="Arial"/>
              </a:rPr>
              <a:t>safe</a:t>
            </a:r>
            <a:r>
              <a:rPr sz="2200" spc="-125" dirty="0" smtClean="0">
                <a:latin typeface="Arial"/>
                <a:cs typeface="Arial"/>
              </a:rPr>
              <a:t>.</a:t>
            </a:r>
            <a:r>
              <a:rPr lang="en-AU" sz="2200" spc="-125" dirty="0" smtClean="0">
                <a:latin typeface="Arial"/>
                <a:cs typeface="Arial"/>
              </a:rPr>
              <a:t> Also, notify your SRE Coordinator</a:t>
            </a:r>
            <a:endParaRPr sz="2200" dirty="0">
              <a:latin typeface="Arial"/>
              <a:cs typeface="Arial"/>
            </a:endParaRPr>
          </a:p>
          <a:p>
            <a:pPr algn="ctr">
              <a:lnSpc>
                <a:spcPct val="100000"/>
              </a:lnSpc>
              <a:spcBef>
                <a:spcPts val="15"/>
              </a:spcBef>
            </a:pPr>
            <a:r>
              <a:rPr lang="en-AU" sz="2750" b="1" dirty="0" smtClean="0">
                <a:latin typeface="Times New Roman"/>
                <a:cs typeface="Times New Roman"/>
              </a:rPr>
              <a:t>NSW</a:t>
            </a:r>
            <a:endParaRPr sz="2750" b="1" dirty="0">
              <a:latin typeface="Times New Roman"/>
              <a:cs typeface="Times New Roman"/>
            </a:endParaRPr>
          </a:p>
        </p:txBody>
      </p:sp>
      <p:sp>
        <p:nvSpPr>
          <p:cNvPr id="3" name="object 3"/>
          <p:cNvSpPr/>
          <p:nvPr/>
        </p:nvSpPr>
        <p:spPr>
          <a:xfrm>
            <a:off x="1632204" y="77723"/>
            <a:ext cx="7386828" cy="16977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73351" y="99060"/>
            <a:ext cx="7299959" cy="161086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08048" y="333756"/>
            <a:ext cx="6839711" cy="115062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908048" y="333756"/>
            <a:ext cx="6840220" cy="787395"/>
          </a:xfrm>
          <a:prstGeom prst="rect">
            <a:avLst/>
          </a:prstGeom>
          <a:ln w="9144">
            <a:solidFill>
              <a:srgbClr val="97B853"/>
            </a:solidFill>
          </a:ln>
        </p:spPr>
        <p:txBody>
          <a:bodyPr vert="horz" wrap="square" lIns="0" tIns="2540" rIns="0" bIns="0" rtlCol="0">
            <a:spAutoFit/>
          </a:bodyPr>
          <a:lstStyle/>
          <a:p>
            <a:pPr>
              <a:lnSpc>
                <a:spcPct val="100000"/>
              </a:lnSpc>
              <a:spcBef>
                <a:spcPts val="20"/>
              </a:spcBef>
            </a:pPr>
            <a:endParaRPr sz="2300" dirty="0">
              <a:latin typeface="Times New Roman"/>
              <a:cs typeface="Times New Roman"/>
            </a:endParaRPr>
          </a:p>
          <a:p>
            <a:pPr marL="1885950">
              <a:lnSpc>
                <a:spcPct val="100000"/>
              </a:lnSpc>
            </a:pPr>
            <a:r>
              <a:rPr sz="2800" spc="-290" dirty="0"/>
              <a:t>WHAT</a:t>
            </a:r>
            <a:r>
              <a:rPr sz="2800" spc="-520" dirty="0"/>
              <a:t> </a:t>
            </a:r>
            <a:r>
              <a:rPr lang="en-AU" sz="2800" spc="-520" dirty="0" smtClean="0"/>
              <a:t> </a:t>
            </a:r>
            <a:r>
              <a:rPr sz="2800" spc="-260" dirty="0" smtClean="0"/>
              <a:t>HAPPENS</a:t>
            </a:r>
            <a:r>
              <a:rPr sz="2800" spc="-525" dirty="0" smtClean="0"/>
              <a:t> </a:t>
            </a:r>
            <a:r>
              <a:rPr lang="en-AU" sz="2800" spc="-525" dirty="0" smtClean="0"/>
              <a:t> </a:t>
            </a:r>
            <a:r>
              <a:rPr sz="2800" spc="-254" dirty="0" smtClean="0"/>
              <a:t>NEXT</a:t>
            </a:r>
            <a:r>
              <a:rPr sz="2800" spc="-254" dirty="0"/>
              <a:t>?</a:t>
            </a:r>
            <a:endParaRPr sz="2800" dirty="0"/>
          </a:p>
        </p:txBody>
      </p:sp>
      <p:grpSp>
        <p:nvGrpSpPr>
          <p:cNvPr id="7" name="Shape 269"/>
          <p:cNvGrpSpPr/>
          <p:nvPr/>
        </p:nvGrpSpPr>
        <p:grpSpPr>
          <a:xfrm>
            <a:off x="1908048" y="2971800"/>
            <a:ext cx="6839710" cy="3414147"/>
            <a:chOff x="494029" y="0"/>
            <a:chExt cx="7474704" cy="4570477"/>
          </a:xfrm>
        </p:grpSpPr>
        <p:sp>
          <p:nvSpPr>
            <p:cNvPr id="8" name="Shape 270"/>
            <p:cNvSpPr/>
            <p:nvPr/>
          </p:nvSpPr>
          <p:spPr>
            <a:xfrm>
              <a:off x="494029" y="0"/>
              <a:ext cx="7241538" cy="4525961"/>
            </a:xfrm>
            <a:custGeom>
              <a:avLst/>
              <a:gdLst/>
              <a:ahLst/>
              <a:cxnLst/>
              <a:rect l="0" t="0" r="0" b="0"/>
              <a:pathLst>
                <a:path w="120000" h="120000" extrusionOk="0">
                  <a:moveTo>
                    <a:pt x="0" y="120000"/>
                  </a:moveTo>
                  <a:quadBezTo>
                    <a:pt x="20000" y="40000"/>
                    <a:pt x="101249" y="15000"/>
                  </a:quadBezTo>
                  <a:lnTo>
                    <a:pt x="100193" y="0"/>
                  </a:lnTo>
                  <a:lnTo>
                    <a:pt x="120000" y="24000"/>
                  </a:lnTo>
                  <a:lnTo>
                    <a:pt x="104418" y="60000"/>
                  </a:lnTo>
                  <a:lnTo>
                    <a:pt x="103362" y="45000"/>
                  </a:lnTo>
                  <a:quadBezTo>
                    <a:pt x="30000" y="55000"/>
                    <a:pt x="0" y="120000"/>
                  </a:quadBezTo>
                  <a:close/>
                </a:path>
              </a:pathLst>
            </a:custGeom>
            <a:solidFill>
              <a:srgbClr val="D4EBF1"/>
            </a:solidFill>
            <a:ln>
              <a:noFill/>
            </a:ln>
          </p:spPr>
          <p:txBody>
            <a:bodyPr lIns="91425" tIns="91425" rIns="91425" bIns="91425" anchor="ctr" anchorCtr="0">
              <a:noAutofit/>
            </a:bodyPr>
            <a:lstStyle/>
            <a:p>
              <a:pPr>
                <a:spcBef>
                  <a:spcPts val="0"/>
                </a:spcBef>
                <a:buNone/>
              </a:pPr>
              <a:endParaRPr/>
            </a:p>
          </p:txBody>
        </p:sp>
        <p:sp>
          <p:nvSpPr>
            <p:cNvPr id="9" name="Shape 271"/>
            <p:cNvSpPr/>
            <p:nvPr/>
          </p:nvSpPr>
          <p:spPr>
            <a:xfrm>
              <a:off x="1413704" y="3123817"/>
              <a:ext cx="188280" cy="188280"/>
            </a:xfrm>
            <a:prstGeom prst="ellipse">
              <a:avLst/>
            </a:prstGeom>
            <a:solidFill>
              <a:srgbClr val="2AA2BF"/>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 name="Shape 272"/>
            <p:cNvSpPr/>
            <p:nvPr/>
          </p:nvSpPr>
          <p:spPr>
            <a:xfrm>
              <a:off x="1507845" y="3217958"/>
              <a:ext cx="1687277" cy="1308003"/>
            </a:xfrm>
            <a:prstGeom prst="rect">
              <a:avLst/>
            </a:prstGeom>
            <a:noFill/>
            <a:ln>
              <a:noFill/>
            </a:ln>
          </p:spPr>
          <p:txBody>
            <a:bodyPr lIns="99750" tIns="0" rIns="0" bIns="0" anchor="t" anchorCtr="0">
              <a:noAutofit/>
            </a:bodyPr>
            <a:lstStyle/>
            <a:p>
              <a:pPr marL="0" marR="0" lvl="0" indent="0" algn="l" rtl="0">
                <a:lnSpc>
                  <a:spcPct val="90000"/>
                </a:lnSpc>
                <a:spcBef>
                  <a:spcPts val="0"/>
                </a:spcBef>
                <a:spcAft>
                  <a:spcPts val="700"/>
                </a:spcAft>
                <a:buSzPct val="25000"/>
                <a:buNone/>
              </a:pPr>
              <a:r>
                <a:rPr lang="en-AU" sz="2000" b="0" i="0" u="none" strike="noStrike" cap="none" baseline="0" dirty="0">
                  <a:solidFill>
                    <a:srgbClr val="FF0000"/>
                  </a:solidFill>
                  <a:latin typeface="Arial"/>
                  <a:ea typeface="Arial"/>
                  <a:cs typeface="Arial"/>
                  <a:sym typeface="Arial"/>
                </a:rPr>
                <a:t>SRE Teacher</a:t>
              </a:r>
            </a:p>
          </p:txBody>
        </p:sp>
        <p:sp>
          <p:nvSpPr>
            <p:cNvPr id="11" name="Shape 273"/>
            <p:cNvSpPr/>
            <p:nvPr/>
          </p:nvSpPr>
          <p:spPr>
            <a:xfrm>
              <a:off x="2905463" y="1930958"/>
              <a:ext cx="340352" cy="340352"/>
            </a:xfrm>
            <a:prstGeom prst="ellipse">
              <a:avLst/>
            </a:prstGeom>
            <a:solidFill>
              <a:srgbClr val="2AA2BF"/>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 name="Shape 274"/>
            <p:cNvSpPr/>
            <p:nvPr/>
          </p:nvSpPr>
          <p:spPr>
            <a:xfrm>
              <a:off x="3075638" y="2108354"/>
              <a:ext cx="2328247" cy="2462123"/>
            </a:xfrm>
            <a:prstGeom prst="rect">
              <a:avLst/>
            </a:prstGeom>
            <a:noFill/>
            <a:ln>
              <a:noFill/>
            </a:ln>
          </p:spPr>
          <p:txBody>
            <a:bodyPr lIns="180325" tIns="0" rIns="0" bIns="0" anchor="t" anchorCtr="0">
              <a:noAutofit/>
            </a:bodyPr>
            <a:lstStyle/>
            <a:p>
              <a:pPr marL="0" marR="0" lvl="0" indent="0" algn="l" rtl="0">
                <a:lnSpc>
                  <a:spcPct val="90000"/>
                </a:lnSpc>
                <a:spcBef>
                  <a:spcPts val="0"/>
                </a:spcBef>
                <a:spcAft>
                  <a:spcPts val="700"/>
                </a:spcAft>
                <a:buSzPct val="25000"/>
                <a:buNone/>
              </a:pPr>
              <a:r>
                <a:rPr lang="en-AU" sz="2000" dirty="0" smtClean="0">
                  <a:solidFill>
                    <a:srgbClr val="00B050"/>
                  </a:solidFill>
                  <a:latin typeface="Arial"/>
                  <a:ea typeface="Arial"/>
                  <a:cs typeface="Arial"/>
                  <a:sym typeface="Arial"/>
                </a:rPr>
                <a:t>Classroom teacher/</a:t>
              </a:r>
              <a:r>
                <a:rPr lang="en-AU" sz="2000" dirty="0" err="1" smtClean="0">
                  <a:solidFill>
                    <a:srgbClr val="00B050"/>
                  </a:solidFill>
                  <a:latin typeface="Arial"/>
                  <a:ea typeface="Arial"/>
                  <a:cs typeface="Arial"/>
                  <a:sym typeface="Arial"/>
                </a:rPr>
                <a:t>Principaland</a:t>
              </a:r>
              <a:r>
                <a:rPr lang="en-AU" sz="2000" dirty="0" smtClean="0">
                  <a:solidFill>
                    <a:srgbClr val="00B050"/>
                  </a:solidFill>
                  <a:latin typeface="Arial"/>
                  <a:ea typeface="Arial"/>
                  <a:cs typeface="Arial"/>
                  <a:sym typeface="Arial"/>
                </a:rPr>
                <a:t> </a:t>
              </a:r>
              <a:r>
                <a:rPr lang="en-AU" sz="2000" b="0" i="0" u="none" strike="noStrike" cap="none" baseline="0" dirty="0" smtClean="0">
                  <a:solidFill>
                    <a:srgbClr val="00B050"/>
                  </a:solidFill>
                  <a:latin typeface="Arial"/>
                  <a:ea typeface="Arial"/>
                  <a:cs typeface="Arial"/>
                  <a:sym typeface="Arial"/>
                </a:rPr>
                <a:t>SRE </a:t>
              </a:r>
              <a:r>
                <a:rPr lang="en-AU" sz="2000" b="0" i="0" u="none" strike="noStrike" cap="none" baseline="0" dirty="0">
                  <a:solidFill>
                    <a:srgbClr val="00B050"/>
                  </a:solidFill>
                  <a:latin typeface="Arial"/>
                  <a:ea typeface="Arial"/>
                  <a:cs typeface="Arial"/>
                  <a:sym typeface="Arial"/>
                </a:rPr>
                <a:t>Coordinator</a:t>
              </a:r>
            </a:p>
          </p:txBody>
        </p:sp>
        <p:sp>
          <p:nvSpPr>
            <p:cNvPr id="13" name="Shape 275"/>
            <p:cNvSpPr/>
            <p:nvPr/>
          </p:nvSpPr>
          <p:spPr>
            <a:xfrm>
              <a:off x="5074303" y="1145067"/>
              <a:ext cx="470700" cy="470700"/>
            </a:xfrm>
            <a:prstGeom prst="ellipse">
              <a:avLst/>
            </a:prstGeom>
            <a:solidFill>
              <a:srgbClr val="2AA2BF"/>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 name="Shape 276"/>
            <p:cNvSpPr/>
            <p:nvPr/>
          </p:nvSpPr>
          <p:spPr>
            <a:xfrm>
              <a:off x="5309653" y="1380417"/>
              <a:ext cx="2659080" cy="1572771"/>
            </a:xfrm>
            <a:prstGeom prst="rect">
              <a:avLst/>
            </a:prstGeom>
            <a:noFill/>
            <a:ln>
              <a:noFill/>
            </a:ln>
          </p:spPr>
          <p:txBody>
            <a:bodyPr lIns="249400" tIns="0" rIns="0" bIns="0" anchor="t" anchorCtr="0">
              <a:noAutofit/>
            </a:bodyPr>
            <a:lstStyle/>
            <a:p>
              <a:pPr marL="0" marR="0" lvl="0" indent="0" algn="l" rtl="0">
                <a:lnSpc>
                  <a:spcPct val="90000"/>
                </a:lnSpc>
                <a:spcBef>
                  <a:spcPts val="0"/>
                </a:spcBef>
                <a:spcAft>
                  <a:spcPts val="700"/>
                </a:spcAft>
                <a:buSzPct val="25000"/>
                <a:buNone/>
              </a:pPr>
              <a:r>
                <a:rPr lang="en-AU" sz="2000" b="0" i="0" u="none" strike="noStrike" cap="none" baseline="0" dirty="0" smtClean="0">
                  <a:solidFill>
                    <a:schemeClr val="accent4"/>
                  </a:solidFill>
                  <a:latin typeface="Arial"/>
                  <a:ea typeface="Arial"/>
                  <a:cs typeface="Arial"/>
                  <a:sym typeface="Arial"/>
                </a:rPr>
                <a:t>Classroom Teacher</a:t>
              </a:r>
              <a:r>
                <a:rPr lang="en-AU" sz="2000" b="0" i="0" u="none" strike="noStrike" cap="none" dirty="0" smtClean="0">
                  <a:solidFill>
                    <a:schemeClr val="accent4"/>
                  </a:solidFill>
                  <a:latin typeface="Arial"/>
                  <a:ea typeface="Arial"/>
                  <a:cs typeface="Arial"/>
                  <a:sym typeface="Arial"/>
                </a:rPr>
                <a:t> </a:t>
              </a:r>
              <a:r>
                <a:rPr lang="en-AU" sz="2000" b="0" i="0" u="none" strike="noStrike" cap="none" baseline="0" dirty="0" smtClean="0">
                  <a:solidFill>
                    <a:schemeClr val="accent4"/>
                  </a:solidFill>
                  <a:latin typeface="Arial"/>
                  <a:ea typeface="Arial"/>
                  <a:cs typeface="Arial"/>
                  <a:sym typeface="Arial"/>
                </a:rPr>
                <a:t>notifies</a:t>
              </a:r>
              <a:r>
                <a:rPr lang="en-AU" sz="2000" b="0" i="0" u="none" strike="noStrike" cap="none" dirty="0" smtClean="0">
                  <a:solidFill>
                    <a:schemeClr val="accent4"/>
                  </a:solidFill>
                  <a:latin typeface="Arial"/>
                  <a:ea typeface="Arial"/>
                  <a:cs typeface="Arial"/>
                  <a:sym typeface="Arial"/>
                </a:rPr>
                <a:t> Principal. </a:t>
              </a:r>
              <a:endParaRPr lang="en-AU" sz="2000" b="0" i="0" u="none" strike="noStrike" cap="none" baseline="0" dirty="0">
                <a:solidFill>
                  <a:schemeClr val="accent4"/>
                </a:solidFill>
                <a:latin typeface="Arial"/>
                <a:ea typeface="Arial"/>
                <a:cs typeface="Arial"/>
                <a:sym typeface="Arial"/>
              </a:endParaRPr>
            </a:p>
          </p:txBody>
        </p:sp>
      </p:grpSp>
      <p:pic>
        <p:nvPicPr>
          <p:cNvPr id="15" name="officeArt object"/>
          <p:cNvPicPr/>
          <p:nvPr/>
        </p:nvPicPr>
        <p:blipFill>
          <a:blip r:embed="rId5">
            <a:extLst/>
          </a:blip>
          <a:srcRect l="4171" r="4171"/>
          <a:stretch>
            <a:fillRect/>
          </a:stretch>
        </p:blipFill>
        <p:spPr>
          <a:xfrm>
            <a:off x="227359" y="6172200"/>
            <a:ext cx="1391722" cy="516255"/>
          </a:xfrm>
          <a:prstGeom prst="rect">
            <a:avLst/>
          </a:prstGeom>
          <a:ln w="12700" cap="flat">
            <a:noFill/>
            <a:miter lim="400000"/>
          </a:ln>
          <a:effectLst/>
        </p:spPr>
      </p:pic>
      <p:sp>
        <p:nvSpPr>
          <p:cNvPr id="26" name="Curved Up Arrow 25"/>
          <p:cNvSpPr/>
          <p:nvPr/>
        </p:nvSpPr>
        <p:spPr>
          <a:xfrm>
            <a:off x="5101691" y="5650235"/>
            <a:ext cx="1756310" cy="79009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7" name="TextBox 26"/>
          <p:cNvSpPr txBox="1"/>
          <p:nvPr/>
        </p:nvSpPr>
        <p:spPr>
          <a:xfrm>
            <a:off x="6529930" y="5305292"/>
            <a:ext cx="2004470" cy="369332"/>
          </a:xfrm>
          <a:prstGeom prst="rect">
            <a:avLst/>
          </a:prstGeom>
          <a:noFill/>
        </p:spPr>
        <p:txBody>
          <a:bodyPr wrap="square" rtlCol="0">
            <a:spAutoFit/>
          </a:bodyPr>
          <a:lstStyle/>
          <a:p>
            <a:r>
              <a:rPr lang="en-AU" dirty="0" smtClean="0">
                <a:solidFill>
                  <a:schemeClr val="accent4"/>
                </a:solidFill>
                <a:latin typeface="Arial"/>
                <a:cs typeface="Arial"/>
                <a:sym typeface="Arial"/>
              </a:rPr>
              <a:t>CCD Coordinator</a:t>
            </a:r>
            <a:endParaRPr lang="en-A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1199" y="1778121"/>
            <a:ext cx="6766559" cy="1308692"/>
          </a:xfrm>
          <a:prstGeom prst="rect">
            <a:avLst/>
          </a:prstGeom>
        </p:spPr>
        <p:txBody>
          <a:bodyPr vert="horz" wrap="square" lIns="0" tIns="76835" rIns="0" bIns="0" rtlCol="0">
            <a:spAutoFit/>
          </a:bodyPr>
          <a:lstStyle/>
          <a:p>
            <a:pPr marL="12700" marR="5080">
              <a:lnSpc>
                <a:spcPts val="2110"/>
              </a:lnSpc>
              <a:spcBef>
                <a:spcPts val="605"/>
              </a:spcBef>
            </a:pPr>
            <a:r>
              <a:rPr sz="2200" spc="-165" dirty="0">
                <a:latin typeface="Arial"/>
                <a:cs typeface="Arial"/>
              </a:rPr>
              <a:t>Once </a:t>
            </a:r>
            <a:r>
              <a:rPr sz="2200" spc="-90" dirty="0">
                <a:latin typeface="Arial"/>
                <a:cs typeface="Arial"/>
              </a:rPr>
              <a:t>you </a:t>
            </a:r>
            <a:r>
              <a:rPr sz="2200" spc="-140" dirty="0">
                <a:latin typeface="Arial"/>
                <a:cs typeface="Arial"/>
              </a:rPr>
              <a:t>have </a:t>
            </a:r>
            <a:r>
              <a:rPr sz="2200" spc="-45" dirty="0">
                <a:latin typeface="Arial"/>
                <a:cs typeface="Arial"/>
              </a:rPr>
              <a:t>reported </a:t>
            </a:r>
            <a:r>
              <a:rPr sz="2200" spc="-30" dirty="0">
                <a:latin typeface="Arial"/>
                <a:cs typeface="Arial"/>
              </a:rPr>
              <a:t>the </a:t>
            </a:r>
            <a:r>
              <a:rPr sz="2200" spc="-120" dirty="0">
                <a:latin typeface="Arial"/>
                <a:cs typeface="Arial"/>
              </a:rPr>
              <a:t>suspected </a:t>
            </a:r>
            <a:r>
              <a:rPr sz="2200" spc="-80" dirty="0">
                <a:latin typeface="Arial"/>
                <a:cs typeface="Arial"/>
              </a:rPr>
              <a:t>harm </a:t>
            </a:r>
            <a:r>
              <a:rPr sz="2200" spc="-10" dirty="0">
                <a:latin typeface="Arial"/>
                <a:cs typeface="Arial"/>
              </a:rPr>
              <a:t>of </a:t>
            </a:r>
            <a:r>
              <a:rPr sz="2200" spc="-175" dirty="0">
                <a:latin typeface="Arial"/>
                <a:cs typeface="Arial"/>
              </a:rPr>
              <a:t>a  </a:t>
            </a:r>
            <a:r>
              <a:rPr sz="2200" spc="-60" dirty="0">
                <a:latin typeface="Arial"/>
                <a:cs typeface="Arial"/>
              </a:rPr>
              <a:t>student, </a:t>
            </a:r>
            <a:r>
              <a:rPr lang="en-AU" sz="2200" spc="-60" dirty="0" smtClean="0">
                <a:latin typeface="Arial"/>
                <a:cs typeface="Arial"/>
              </a:rPr>
              <a:t>to your coordinator or Parish Priest</a:t>
            </a:r>
            <a:r>
              <a:rPr lang="en-AU" sz="2200" spc="-100" dirty="0" smtClean="0">
                <a:latin typeface="Arial"/>
                <a:cs typeface="Arial"/>
              </a:rPr>
              <a:t>, they</a:t>
            </a:r>
            <a:r>
              <a:rPr sz="2200" spc="-100" dirty="0" smtClean="0">
                <a:latin typeface="Arial"/>
                <a:cs typeface="Arial"/>
              </a:rPr>
              <a:t> </a:t>
            </a:r>
            <a:r>
              <a:rPr sz="2200" spc="5" dirty="0">
                <a:latin typeface="Arial"/>
                <a:cs typeface="Arial"/>
              </a:rPr>
              <a:t>will </a:t>
            </a:r>
            <a:r>
              <a:rPr sz="2200" spc="-75" dirty="0">
                <a:latin typeface="Arial"/>
                <a:cs typeface="Arial"/>
              </a:rPr>
              <a:t>do </a:t>
            </a:r>
            <a:r>
              <a:rPr sz="2200" spc="-70" dirty="0">
                <a:latin typeface="Arial"/>
                <a:cs typeface="Arial"/>
              </a:rPr>
              <a:t>whatever </a:t>
            </a:r>
            <a:r>
              <a:rPr sz="2200" spc="-114" dirty="0">
                <a:latin typeface="Arial"/>
                <a:cs typeface="Arial"/>
              </a:rPr>
              <a:t>is </a:t>
            </a:r>
            <a:r>
              <a:rPr sz="2200" spc="-140" dirty="0">
                <a:latin typeface="Arial"/>
                <a:cs typeface="Arial"/>
              </a:rPr>
              <a:t>necessary </a:t>
            </a:r>
            <a:r>
              <a:rPr sz="2200" spc="10" dirty="0">
                <a:latin typeface="Arial"/>
                <a:cs typeface="Arial"/>
              </a:rPr>
              <a:t>to </a:t>
            </a:r>
            <a:r>
              <a:rPr sz="2200" spc="-140" dirty="0">
                <a:latin typeface="Arial"/>
                <a:cs typeface="Arial"/>
              </a:rPr>
              <a:t>make </a:t>
            </a:r>
            <a:r>
              <a:rPr sz="2200" spc="-110" dirty="0">
                <a:latin typeface="Arial"/>
                <a:cs typeface="Arial"/>
              </a:rPr>
              <a:t>sure</a:t>
            </a:r>
            <a:r>
              <a:rPr sz="2200" spc="-370" dirty="0">
                <a:latin typeface="Arial"/>
                <a:cs typeface="Arial"/>
              </a:rPr>
              <a:t> </a:t>
            </a:r>
            <a:r>
              <a:rPr sz="2200" spc="-35" dirty="0">
                <a:latin typeface="Arial"/>
                <a:cs typeface="Arial"/>
              </a:rPr>
              <a:t>the  </a:t>
            </a:r>
            <a:r>
              <a:rPr sz="2200" spc="-60" dirty="0">
                <a:latin typeface="Arial"/>
                <a:cs typeface="Arial"/>
              </a:rPr>
              <a:t>student </a:t>
            </a:r>
            <a:r>
              <a:rPr sz="2200" spc="-114" dirty="0">
                <a:latin typeface="Arial"/>
                <a:cs typeface="Arial"/>
              </a:rPr>
              <a:t>is</a:t>
            </a:r>
            <a:r>
              <a:rPr sz="2200" spc="-165" dirty="0">
                <a:latin typeface="Arial"/>
                <a:cs typeface="Arial"/>
              </a:rPr>
              <a:t> </a:t>
            </a:r>
            <a:r>
              <a:rPr sz="2200" spc="-125" dirty="0">
                <a:latin typeface="Arial"/>
                <a:cs typeface="Arial"/>
              </a:rPr>
              <a:t>safe</a:t>
            </a:r>
            <a:r>
              <a:rPr sz="2200" spc="-125" dirty="0" smtClean="0">
                <a:latin typeface="Arial"/>
                <a:cs typeface="Arial"/>
              </a:rPr>
              <a:t>.</a:t>
            </a:r>
            <a:r>
              <a:rPr lang="en-AU" sz="2200" spc="-125" dirty="0" smtClean="0">
                <a:latin typeface="Arial"/>
                <a:cs typeface="Arial"/>
              </a:rPr>
              <a:t> </a:t>
            </a:r>
            <a:endParaRPr sz="2200" dirty="0">
              <a:latin typeface="Arial"/>
              <a:cs typeface="Arial"/>
            </a:endParaRPr>
          </a:p>
          <a:p>
            <a:pPr algn="ctr">
              <a:lnSpc>
                <a:spcPct val="100000"/>
              </a:lnSpc>
              <a:spcBef>
                <a:spcPts val="15"/>
              </a:spcBef>
            </a:pPr>
            <a:r>
              <a:rPr lang="en-AU" sz="2750" b="1" dirty="0" smtClean="0">
                <a:latin typeface="Times New Roman"/>
                <a:cs typeface="Times New Roman"/>
              </a:rPr>
              <a:t>ACT</a:t>
            </a:r>
            <a:endParaRPr sz="2750" b="1" dirty="0">
              <a:latin typeface="Times New Roman"/>
              <a:cs typeface="Times New Roman"/>
            </a:endParaRPr>
          </a:p>
        </p:txBody>
      </p:sp>
      <p:sp>
        <p:nvSpPr>
          <p:cNvPr id="3" name="object 3"/>
          <p:cNvSpPr/>
          <p:nvPr/>
        </p:nvSpPr>
        <p:spPr>
          <a:xfrm>
            <a:off x="1632204" y="77723"/>
            <a:ext cx="7386828" cy="16977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73351" y="99060"/>
            <a:ext cx="7299959" cy="161086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08048" y="333756"/>
            <a:ext cx="6839711" cy="115062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908048" y="333756"/>
            <a:ext cx="6840220" cy="787395"/>
          </a:xfrm>
          <a:prstGeom prst="rect">
            <a:avLst/>
          </a:prstGeom>
          <a:ln w="9144">
            <a:solidFill>
              <a:srgbClr val="97B853"/>
            </a:solidFill>
          </a:ln>
        </p:spPr>
        <p:txBody>
          <a:bodyPr vert="horz" wrap="square" lIns="0" tIns="2540" rIns="0" bIns="0" rtlCol="0">
            <a:spAutoFit/>
          </a:bodyPr>
          <a:lstStyle/>
          <a:p>
            <a:pPr>
              <a:lnSpc>
                <a:spcPct val="100000"/>
              </a:lnSpc>
              <a:spcBef>
                <a:spcPts val="20"/>
              </a:spcBef>
            </a:pPr>
            <a:endParaRPr sz="2300" dirty="0">
              <a:latin typeface="Times New Roman"/>
              <a:cs typeface="Times New Roman"/>
            </a:endParaRPr>
          </a:p>
          <a:p>
            <a:pPr marL="1885950">
              <a:lnSpc>
                <a:spcPct val="100000"/>
              </a:lnSpc>
            </a:pPr>
            <a:r>
              <a:rPr sz="2800" spc="-290" dirty="0"/>
              <a:t>WHAT</a:t>
            </a:r>
            <a:r>
              <a:rPr sz="2800" spc="-520" dirty="0"/>
              <a:t> </a:t>
            </a:r>
            <a:r>
              <a:rPr lang="en-AU" sz="2800" spc="-520" dirty="0" smtClean="0"/>
              <a:t> </a:t>
            </a:r>
            <a:r>
              <a:rPr sz="2800" spc="-260" dirty="0" smtClean="0"/>
              <a:t>HAPPENS</a:t>
            </a:r>
            <a:r>
              <a:rPr sz="2800" spc="-525" dirty="0" smtClean="0"/>
              <a:t> </a:t>
            </a:r>
            <a:r>
              <a:rPr lang="en-AU" sz="2800" spc="-525" dirty="0" smtClean="0"/>
              <a:t> </a:t>
            </a:r>
            <a:r>
              <a:rPr sz="2800" spc="-254" dirty="0" smtClean="0"/>
              <a:t>NEXT</a:t>
            </a:r>
            <a:r>
              <a:rPr sz="2800" spc="-254" dirty="0"/>
              <a:t>?</a:t>
            </a:r>
            <a:endParaRPr sz="2800" dirty="0"/>
          </a:p>
        </p:txBody>
      </p:sp>
      <p:grpSp>
        <p:nvGrpSpPr>
          <p:cNvPr id="7" name="Shape 269"/>
          <p:cNvGrpSpPr/>
          <p:nvPr/>
        </p:nvGrpSpPr>
        <p:grpSpPr>
          <a:xfrm>
            <a:off x="1908048" y="2971800"/>
            <a:ext cx="6839710" cy="3414147"/>
            <a:chOff x="494029" y="0"/>
            <a:chExt cx="7474704" cy="4570477"/>
          </a:xfrm>
        </p:grpSpPr>
        <p:sp>
          <p:nvSpPr>
            <p:cNvPr id="8" name="Shape 270"/>
            <p:cNvSpPr/>
            <p:nvPr/>
          </p:nvSpPr>
          <p:spPr>
            <a:xfrm>
              <a:off x="494029" y="0"/>
              <a:ext cx="7241538" cy="4525961"/>
            </a:xfrm>
            <a:custGeom>
              <a:avLst/>
              <a:gdLst/>
              <a:ahLst/>
              <a:cxnLst/>
              <a:rect l="0" t="0" r="0" b="0"/>
              <a:pathLst>
                <a:path w="120000" h="120000" extrusionOk="0">
                  <a:moveTo>
                    <a:pt x="0" y="120000"/>
                  </a:moveTo>
                  <a:quadBezTo>
                    <a:pt x="20000" y="40000"/>
                    <a:pt x="101249" y="15000"/>
                  </a:quadBezTo>
                  <a:lnTo>
                    <a:pt x="100193" y="0"/>
                  </a:lnTo>
                  <a:lnTo>
                    <a:pt x="120000" y="24000"/>
                  </a:lnTo>
                  <a:lnTo>
                    <a:pt x="104418" y="60000"/>
                  </a:lnTo>
                  <a:lnTo>
                    <a:pt x="103362" y="45000"/>
                  </a:lnTo>
                  <a:quadBezTo>
                    <a:pt x="30000" y="55000"/>
                    <a:pt x="0" y="120000"/>
                  </a:quadBezTo>
                  <a:close/>
                </a:path>
              </a:pathLst>
            </a:custGeom>
            <a:solidFill>
              <a:srgbClr val="D4EBF1"/>
            </a:solidFill>
            <a:ln>
              <a:noFill/>
            </a:ln>
          </p:spPr>
          <p:txBody>
            <a:bodyPr lIns="91425" tIns="91425" rIns="91425" bIns="91425" anchor="ctr" anchorCtr="0">
              <a:noAutofit/>
            </a:bodyPr>
            <a:lstStyle/>
            <a:p>
              <a:pPr>
                <a:spcBef>
                  <a:spcPts val="0"/>
                </a:spcBef>
                <a:buNone/>
              </a:pPr>
              <a:endParaRPr/>
            </a:p>
          </p:txBody>
        </p:sp>
        <p:sp>
          <p:nvSpPr>
            <p:cNvPr id="9" name="Shape 271"/>
            <p:cNvSpPr/>
            <p:nvPr/>
          </p:nvSpPr>
          <p:spPr>
            <a:xfrm>
              <a:off x="1413704" y="3123817"/>
              <a:ext cx="188280" cy="188280"/>
            </a:xfrm>
            <a:prstGeom prst="ellipse">
              <a:avLst/>
            </a:prstGeom>
            <a:solidFill>
              <a:srgbClr val="2AA2BF"/>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 name="Shape 272"/>
            <p:cNvSpPr/>
            <p:nvPr/>
          </p:nvSpPr>
          <p:spPr>
            <a:xfrm>
              <a:off x="1507845" y="3217958"/>
              <a:ext cx="1687277" cy="1308003"/>
            </a:xfrm>
            <a:prstGeom prst="rect">
              <a:avLst/>
            </a:prstGeom>
            <a:noFill/>
            <a:ln>
              <a:noFill/>
            </a:ln>
          </p:spPr>
          <p:txBody>
            <a:bodyPr lIns="99750" tIns="0" rIns="0" bIns="0" anchor="t" anchorCtr="0">
              <a:noAutofit/>
            </a:bodyPr>
            <a:lstStyle/>
            <a:p>
              <a:pPr marL="0" marR="0" lvl="0" indent="0" algn="l" rtl="0">
                <a:lnSpc>
                  <a:spcPct val="90000"/>
                </a:lnSpc>
                <a:spcBef>
                  <a:spcPts val="0"/>
                </a:spcBef>
                <a:spcAft>
                  <a:spcPts val="700"/>
                </a:spcAft>
                <a:buSzPct val="25000"/>
                <a:buNone/>
              </a:pPr>
              <a:r>
                <a:rPr lang="en-AU" sz="2000" b="0" i="0" u="none" strike="noStrike" cap="none" baseline="0" dirty="0">
                  <a:solidFill>
                    <a:srgbClr val="FF0000"/>
                  </a:solidFill>
                  <a:latin typeface="Arial"/>
                  <a:ea typeface="Arial"/>
                  <a:cs typeface="Arial"/>
                  <a:sym typeface="Arial"/>
                </a:rPr>
                <a:t>SRE Teacher</a:t>
              </a:r>
            </a:p>
          </p:txBody>
        </p:sp>
        <p:sp>
          <p:nvSpPr>
            <p:cNvPr id="11" name="Shape 273"/>
            <p:cNvSpPr/>
            <p:nvPr/>
          </p:nvSpPr>
          <p:spPr>
            <a:xfrm>
              <a:off x="2905463" y="1930958"/>
              <a:ext cx="340352" cy="340352"/>
            </a:xfrm>
            <a:prstGeom prst="ellipse">
              <a:avLst/>
            </a:prstGeom>
            <a:solidFill>
              <a:srgbClr val="2AA2BF"/>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 name="Shape 274"/>
            <p:cNvSpPr/>
            <p:nvPr/>
          </p:nvSpPr>
          <p:spPr>
            <a:xfrm>
              <a:off x="3075638" y="2108354"/>
              <a:ext cx="2328247" cy="2462123"/>
            </a:xfrm>
            <a:prstGeom prst="rect">
              <a:avLst/>
            </a:prstGeom>
            <a:noFill/>
            <a:ln>
              <a:noFill/>
            </a:ln>
          </p:spPr>
          <p:txBody>
            <a:bodyPr lIns="180325" tIns="0" rIns="0" bIns="0" anchor="t" anchorCtr="0">
              <a:noAutofit/>
            </a:bodyPr>
            <a:lstStyle/>
            <a:p>
              <a:pPr marL="0" marR="0" lvl="0" indent="0" algn="l" rtl="0">
                <a:lnSpc>
                  <a:spcPct val="90000"/>
                </a:lnSpc>
                <a:spcBef>
                  <a:spcPts val="0"/>
                </a:spcBef>
                <a:spcAft>
                  <a:spcPts val="700"/>
                </a:spcAft>
                <a:buSzPct val="25000"/>
                <a:buNone/>
              </a:pPr>
              <a:r>
                <a:rPr lang="en-AU" sz="2000" dirty="0" smtClean="0">
                  <a:solidFill>
                    <a:srgbClr val="00B050"/>
                  </a:solidFill>
                  <a:latin typeface="Arial"/>
                  <a:ea typeface="Arial"/>
                  <a:cs typeface="Arial"/>
                  <a:sym typeface="Arial"/>
                </a:rPr>
                <a:t>Parish Priest/</a:t>
              </a:r>
              <a:r>
                <a:rPr lang="en-AU" sz="2000" b="0" i="0" u="none" strike="noStrike" cap="none" baseline="0" dirty="0" smtClean="0">
                  <a:solidFill>
                    <a:srgbClr val="00B050"/>
                  </a:solidFill>
                  <a:latin typeface="Arial"/>
                  <a:ea typeface="Arial"/>
                  <a:cs typeface="Arial"/>
                  <a:sym typeface="Arial"/>
                </a:rPr>
                <a:t>SRE </a:t>
              </a:r>
              <a:r>
                <a:rPr lang="en-AU" sz="2000" b="0" i="0" u="none" strike="noStrike" cap="none" baseline="0" dirty="0">
                  <a:solidFill>
                    <a:srgbClr val="00B050"/>
                  </a:solidFill>
                  <a:latin typeface="Arial"/>
                  <a:ea typeface="Arial"/>
                  <a:cs typeface="Arial"/>
                  <a:sym typeface="Arial"/>
                </a:rPr>
                <a:t>Coordinator</a:t>
              </a:r>
            </a:p>
          </p:txBody>
        </p:sp>
        <p:sp>
          <p:nvSpPr>
            <p:cNvPr id="13" name="Shape 275"/>
            <p:cNvSpPr/>
            <p:nvPr/>
          </p:nvSpPr>
          <p:spPr>
            <a:xfrm>
              <a:off x="5074303" y="1145067"/>
              <a:ext cx="470700" cy="470700"/>
            </a:xfrm>
            <a:prstGeom prst="ellipse">
              <a:avLst/>
            </a:prstGeom>
            <a:solidFill>
              <a:srgbClr val="2AA2BF"/>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 name="Shape 276"/>
            <p:cNvSpPr/>
            <p:nvPr/>
          </p:nvSpPr>
          <p:spPr>
            <a:xfrm>
              <a:off x="5309653" y="1380417"/>
              <a:ext cx="2659080" cy="1572771"/>
            </a:xfrm>
            <a:prstGeom prst="rect">
              <a:avLst/>
            </a:prstGeom>
            <a:noFill/>
            <a:ln>
              <a:noFill/>
            </a:ln>
          </p:spPr>
          <p:txBody>
            <a:bodyPr lIns="249400" tIns="0" rIns="0" bIns="0" anchor="t" anchorCtr="0">
              <a:noAutofit/>
            </a:bodyPr>
            <a:lstStyle/>
            <a:p>
              <a:pPr marL="0" marR="0" lvl="0" indent="0" algn="l" rtl="0">
                <a:lnSpc>
                  <a:spcPct val="90000"/>
                </a:lnSpc>
                <a:spcBef>
                  <a:spcPts val="0"/>
                </a:spcBef>
                <a:spcAft>
                  <a:spcPts val="700"/>
                </a:spcAft>
                <a:buSzPct val="25000"/>
                <a:buNone/>
              </a:pPr>
              <a:r>
                <a:rPr lang="en-AU" sz="2000" dirty="0" smtClean="0">
                  <a:solidFill>
                    <a:schemeClr val="accent4"/>
                  </a:solidFill>
                  <a:latin typeface="Arial"/>
                  <a:ea typeface="Arial"/>
                  <a:cs typeface="Arial"/>
                  <a:sym typeface="Arial"/>
                </a:rPr>
                <a:t>IPSS</a:t>
              </a:r>
              <a:endParaRPr lang="en-AU" sz="2000" b="0" i="0" u="none" strike="noStrike" cap="none" baseline="0" dirty="0">
                <a:solidFill>
                  <a:schemeClr val="accent4"/>
                </a:solidFill>
                <a:latin typeface="Arial"/>
                <a:ea typeface="Arial"/>
                <a:cs typeface="Arial"/>
                <a:sym typeface="Arial"/>
              </a:endParaRPr>
            </a:p>
          </p:txBody>
        </p:sp>
      </p:grpSp>
      <p:pic>
        <p:nvPicPr>
          <p:cNvPr id="15" name="officeArt object"/>
          <p:cNvPicPr/>
          <p:nvPr/>
        </p:nvPicPr>
        <p:blipFill>
          <a:blip r:embed="rId5">
            <a:extLst/>
          </a:blip>
          <a:srcRect l="4171" r="4171"/>
          <a:stretch>
            <a:fillRect/>
          </a:stretch>
        </p:blipFill>
        <p:spPr>
          <a:xfrm>
            <a:off x="227359" y="6172200"/>
            <a:ext cx="1391722" cy="516255"/>
          </a:xfrm>
          <a:prstGeom prst="rect">
            <a:avLst/>
          </a:prstGeom>
          <a:ln w="12700" cap="flat">
            <a:noFill/>
            <a:miter lim="400000"/>
          </a:ln>
          <a:effectLst/>
        </p:spPr>
      </p:pic>
      <p:sp>
        <p:nvSpPr>
          <p:cNvPr id="16" name="Curved Up Arrow 15"/>
          <p:cNvSpPr/>
          <p:nvPr/>
        </p:nvSpPr>
        <p:spPr>
          <a:xfrm>
            <a:off x="5029200" y="5375614"/>
            <a:ext cx="1756310" cy="79009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7" name="TextBox 16"/>
          <p:cNvSpPr txBox="1"/>
          <p:nvPr/>
        </p:nvSpPr>
        <p:spPr>
          <a:xfrm>
            <a:off x="6495539" y="5001638"/>
            <a:ext cx="2004470" cy="369332"/>
          </a:xfrm>
          <a:prstGeom prst="rect">
            <a:avLst/>
          </a:prstGeom>
          <a:noFill/>
        </p:spPr>
        <p:txBody>
          <a:bodyPr wrap="square" rtlCol="0">
            <a:spAutoFit/>
          </a:bodyPr>
          <a:lstStyle/>
          <a:p>
            <a:r>
              <a:rPr lang="en-AU" dirty="0" smtClean="0">
                <a:solidFill>
                  <a:schemeClr val="accent4"/>
                </a:solidFill>
                <a:latin typeface="Arial"/>
                <a:cs typeface="Arial"/>
                <a:sym typeface="Arial"/>
              </a:rPr>
              <a:t>CCD Coordinator</a:t>
            </a:r>
            <a:endParaRPr lang="en-AU" dirty="0"/>
          </a:p>
        </p:txBody>
      </p:sp>
      <p:sp>
        <p:nvSpPr>
          <p:cNvPr id="18" name="Shape 273"/>
          <p:cNvSpPr/>
          <p:nvPr/>
        </p:nvSpPr>
        <p:spPr>
          <a:xfrm>
            <a:off x="6245081" y="5059182"/>
            <a:ext cx="311438" cy="254243"/>
          </a:xfrm>
          <a:prstGeom prst="ellipse">
            <a:avLst/>
          </a:prstGeom>
          <a:solidFill>
            <a:srgbClr val="2AA2BF"/>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3246599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03832" y="76200"/>
            <a:ext cx="7440168" cy="16992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744979" y="97535"/>
            <a:ext cx="7373111" cy="161239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979676" y="332231"/>
            <a:ext cx="6912864" cy="1152144"/>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979676" y="332231"/>
            <a:ext cx="6913245" cy="788677"/>
          </a:xfrm>
          <a:prstGeom prst="rect">
            <a:avLst/>
          </a:prstGeom>
          <a:ln w="9144">
            <a:solidFill>
              <a:srgbClr val="97B853"/>
            </a:solidFill>
          </a:ln>
        </p:spPr>
        <p:txBody>
          <a:bodyPr vert="horz" wrap="square" lIns="0" tIns="3810" rIns="0" bIns="0" rtlCol="0">
            <a:spAutoFit/>
          </a:bodyPr>
          <a:lstStyle/>
          <a:p>
            <a:pPr>
              <a:lnSpc>
                <a:spcPct val="100000"/>
              </a:lnSpc>
              <a:spcBef>
                <a:spcPts val="30"/>
              </a:spcBef>
            </a:pPr>
            <a:endParaRPr sz="2300" dirty="0">
              <a:latin typeface="Times New Roman"/>
              <a:cs typeface="Times New Roman"/>
            </a:endParaRPr>
          </a:p>
          <a:p>
            <a:pPr marL="511175">
              <a:lnSpc>
                <a:spcPct val="100000"/>
              </a:lnSpc>
            </a:pPr>
            <a:r>
              <a:rPr sz="2800" spc="-280" dirty="0"/>
              <a:t>CHILD</a:t>
            </a:r>
            <a:r>
              <a:rPr sz="2800" spc="-530" dirty="0"/>
              <a:t> </a:t>
            </a:r>
            <a:r>
              <a:rPr lang="en-AU" sz="2800" spc="-530" dirty="0" smtClean="0"/>
              <a:t> </a:t>
            </a:r>
            <a:r>
              <a:rPr sz="2800" spc="-310" dirty="0" smtClean="0"/>
              <a:t>PROTECTION</a:t>
            </a:r>
            <a:r>
              <a:rPr lang="en-AU" sz="2800" spc="-310" dirty="0" smtClean="0"/>
              <a:t> </a:t>
            </a:r>
            <a:r>
              <a:rPr sz="2800" spc="-545" dirty="0" smtClean="0"/>
              <a:t> </a:t>
            </a:r>
            <a:r>
              <a:rPr sz="2800" spc="-145" dirty="0"/>
              <a:t>IS</a:t>
            </a:r>
            <a:r>
              <a:rPr sz="2800" spc="-500" dirty="0"/>
              <a:t> </a:t>
            </a:r>
            <a:r>
              <a:rPr lang="en-AU" sz="2800" spc="-500" dirty="0" smtClean="0"/>
              <a:t> </a:t>
            </a:r>
            <a:r>
              <a:rPr sz="2800" spc="-320" dirty="0" smtClean="0"/>
              <a:t>EVERYONE’S</a:t>
            </a:r>
            <a:r>
              <a:rPr lang="en-AU" sz="2800" spc="-320" dirty="0" smtClean="0"/>
              <a:t> </a:t>
            </a:r>
            <a:r>
              <a:rPr sz="2800" spc="-540" dirty="0" smtClean="0"/>
              <a:t> </a:t>
            </a:r>
            <a:r>
              <a:rPr sz="2800" spc="-229" dirty="0"/>
              <a:t>BUSINESS</a:t>
            </a:r>
            <a:endParaRPr sz="2800" dirty="0"/>
          </a:p>
        </p:txBody>
      </p:sp>
      <p:sp>
        <p:nvSpPr>
          <p:cNvPr id="6" name="object 6"/>
          <p:cNvSpPr txBox="1"/>
          <p:nvPr/>
        </p:nvSpPr>
        <p:spPr>
          <a:xfrm>
            <a:off x="2274823" y="2005711"/>
            <a:ext cx="6197600" cy="2741135"/>
          </a:xfrm>
          <a:prstGeom prst="rect">
            <a:avLst/>
          </a:prstGeom>
        </p:spPr>
        <p:txBody>
          <a:bodyPr vert="horz" wrap="square" lIns="0" tIns="12065" rIns="0" bIns="0" rtlCol="0">
            <a:spAutoFit/>
          </a:bodyPr>
          <a:lstStyle/>
          <a:p>
            <a:pPr marL="12700" marR="210185">
              <a:lnSpc>
                <a:spcPct val="100000"/>
              </a:lnSpc>
              <a:spcBef>
                <a:spcPts val="95"/>
              </a:spcBef>
            </a:pPr>
            <a:r>
              <a:rPr sz="2200" spc="-220" dirty="0">
                <a:latin typeface="Arial"/>
                <a:cs typeface="Arial"/>
              </a:rPr>
              <a:t>As </a:t>
            </a:r>
            <a:r>
              <a:rPr sz="2200" spc="-70" dirty="0">
                <a:latin typeface="Arial"/>
                <a:cs typeface="Arial"/>
              </a:rPr>
              <a:t>adults </a:t>
            </a:r>
            <a:r>
              <a:rPr sz="2200" spc="-90" dirty="0">
                <a:latin typeface="Arial"/>
                <a:cs typeface="Arial"/>
              </a:rPr>
              <a:t>we </a:t>
            </a:r>
            <a:r>
              <a:rPr sz="2200" spc="-50" dirty="0">
                <a:latin typeface="Arial"/>
                <a:cs typeface="Arial"/>
              </a:rPr>
              <a:t>all </a:t>
            </a:r>
            <a:r>
              <a:rPr sz="2200" spc="-140" dirty="0">
                <a:latin typeface="Arial"/>
                <a:cs typeface="Arial"/>
              </a:rPr>
              <a:t>have </a:t>
            </a:r>
            <a:r>
              <a:rPr sz="2200" spc="-175" dirty="0">
                <a:latin typeface="Arial"/>
                <a:cs typeface="Arial"/>
              </a:rPr>
              <a:t>a </a:t>
            </a:r>
            <a:r>
              <a:rPr sz="2200" spc="-65" dirty="0">
                <a:latin typeface="Arial"/>
                <a:cs typeface="Arial"/>
              </a:rPr>
              <a:t>responsibility </a:t>
            </a:r>
            <a:r>
              <a:rPr sz="2200" spc="10" dirty="0">
                <a:latin typeface="Arial"/>
                <a:cs typeface="Arial"/>
              </a:rPr>
              <a:t>to </a:t>
            </a:r>
            <a:r>
              <a:rPr sz="2200" spc="-125" dirty="0">
                <a:latin typeface="Arial"/>
                <a:cs typeface="Arial"/>
              </a:rPr>
              <a:t>care </a:t>
            </a:r>
            <a:r>
              <a:rPr sz="2200" spc="-10" dirty="0">
                <a:latin typeface="Arial"/>
                <a:cs typeface="Arial"/>
              </a:rPr>
              <a:t>for  </a:t>
            </a:r>
            <a:r>
              <a:rPr sz="2200" spc="-65" dirty="0">
                <a:latin typeface="Arial"/>
                <a:cs typeface="Arial"/>
              </a:rPr>
              <a:t>children </a:t>
            </a:r>
            <a:r>
              <a:rPr sz="2200" spc="-105" dirty="0">
                <a:latin typeface="Arial"/>
                <a:cs typeface="Arial"/>
              </a:rPr>
              <a:t>and </a:t>
            </a:r>
            <a:r>
              <a:rPr sz="2200" spc="-110" dirty="0">
                <a:latin typeface="Arial"/>
                <a:cs typeface="Arial"/>
              </a:rPr>
              <a:t>young </a:t>
            </a:r>
            <a:r>
              <a:rPr sz="2200" spc="-80" dirty="0">
                <a:latin typeface="Arial"/>
                <a:cs typeface="Arial"/>
              </a:rPr>
              <a:t>people </a:t>
            </a:r>
            <a:r>
              <a:rPr sz="2200" spc="-105" dirty="0">
                <a:latin typeface="Arial"/>
                <a:cs typeface="Arial"/>
              </a:rPr>
              <a:t>and </a:t>
            </a:r>
            <a:r>
              <a:rPr sz="2200" spc="10" dirty="0">
                <a:latin typeface="Arial"/>
                <a:cs typeface="Arial"/>
              </a:rPr>
              <a:t>to </a:t>
            </a:r>
            <a:r>
              <a:rPr sz="2200" spc="-35" dirty="0">
                <a:latin typeface="Arial"/>
                <a:cs typeface="Arial"/>
              </a:rPr>
              <a:t>protect </a:t>
            </a:r>
            <a:r>
              <a:rPr sz="2200" spc="-40" dirty="0">
                <a:latin typeface="Arial"/>
                <a:cs typeface="Arial"/>
              </a:rPr>
              <a:t>them</a:t>
            </a:r>
            <a:r>
              <a:rPr sz="2200" spc="-445" dirty="0">
                <a:latin typeface="Arial"/>
                <a:cs typeface="Arial"/>
              </a:rPr>
              <a:t> </a:t>
            </a:r>
            <a:r>
              <a:rPr sz="2200" spc="-25" dirty="0">
                <a:latin typeface="Arial"/>
                <a:cs typeface="Arial"/>
              </a:rPr>
              <a:t>from  </a:t>
            </a:r>
            <a:r>
              <a:rPr sz="2200" spc="-50" dirty="0">
                <a:latin typeface="Arial"/>
                <a:cs typeface="Arial"/>
              </a:rPr>
              <a:t>all </a:t>
            </a:r>
            <a:r>
              <a:rPr sz="2200" spc="-70" dirty="0">
                <a:latin typeface="Arial"/>
                <a:cs typeface="Arial"/>
              </a:rPr>
              <a:t>forms </a:t>
            </a:r>
            <a:r>
              <a:rPr sz="2200" spc="-5" dirty="0">
                <a:latin typeface="Arial"/>
                <a:cs typeface="Arial"/>
              </a:rPr>
              <a:t>of </a:t>
            </a:r>
            <a:r>
              <a:rPr sz="2200" spc="-75" dirty="0">
                <a:latin typeface="Arial"/>
                <a:cs typeface="Arial"/>
              </a:rPr>
              <a:t>harm, </a:t>
            </a:r>
            <a:r>
              <a:rPr sz="2200" spc="-210" dirty="0">
                <a:latin typeface="Arial"/>
                <a:cs typeface="Arial"/>
              </a:rPr>
              <a:t>as </a:t>
            </a:r>
            <a:r>
              <a:rPr sz="2200" spc="-40" dirty="0">
                <a:latin typeface="Arial"/>
                <a:cs typeface="Arial"/>
              </a:rPr>
              <a:t>well </a:t>
            </a:r>
            <a:r>
              <a:rPr sz="2200" spc="-204" dirty="0">
                <a:latin typeface="Arial"/>
                <a:cs typeface="Arial"/>
              </a:rPr>
              <a:t>as </a:t>
            </a:r>
            <a:r>
              <a:rPr sz="2200" spc="10" dirty="0">
                <a:latin typeface="Arial"/>
                <a:cs typeface="Arial"/>
              </a:rPr>
              <a:t>to </a:t>
            </a:r>
            <a:r>
              <a:rPr sz="2200" spc="-60" dirty="0">
                <a:latin typeface="Arial"/>
                <a:cs typeface="Arial"/>
              </a:rPr>
              <a:t>positively </a:t>
            </a:r>
            <a:r>
              <a:rPr sz="2200" spc="-45" dirty="0">
                <a:latin typeface="Arial"/>
                <a:cs typeface="Arial"/>
              </a:rPr>
              <a:t>promote  </a:t>
            </a:r>
            <a:r>
              <a:rPr sz="2200" spc="-10" dirty="0">
                <a:latin typeface="Arial"/>
                <a:cs typeface="Arial"/>
              </a:rPr>
              <a:t>their</a:t>
            </a:r>
            <a:r>
              <a:rPr sz="2200" spc="-120" dirty="0">
                <a:latin typeface="Arial"/>
                <a:cs typeface="Arial"/>
              </a:rPr>
              <a:t> </a:t>
            </a:r>
            <a:r>
              <a:rPr sz="2200" spc="-70" dirty="0">
                <a:latin typeface="Arial"/>
                <a:cs typeface="Arial"/>
              </a:rPr>
              <a:t>wellbeing.</a:t>
            </a:r>
            <a:endParaRPr sz="2200" dirty="0">
              <a:latin typeface="Arial"/>
              <a:cs typeface="Arial"/>
            </a:endParaRPr>
          </a:p>
          <a:p>
            <a:pPr>
              <a:lnSpc>
                <a:spcPct val="100000"/>
              </a:lnSpc>
              <a:spcBef>
                <a:spcPts val="55"/>
              </a:spcBef>
            </a:pPr>
            <a:endParaRPr sz="2250" dirty="0">
              <a:latin typeface="Times New Roman"/>
              <a:cs typeface="Times New Roman"/>
            </a:endParaRPr>
          </a:p>
          <a:p>
            <a:pPr marL="12700" marR="5080">
              <a:lnSpc>
                <a:spcPct val="100000"/>
              </a:lnSpc>
            </a:pPr>
            <a:r>
              <a:rPr lang="en-AU" sz="2200" spc="-114" smtClean="0">
                <a:latin typeface="Arial"/>
                <a:cs typeface="Arial"/>
              </a:rPr>
              <a:t>We are </a:t>
            </a:r>
            <a:r>
              <a:rPr sz="2200" spc="-50" smtClean="0">
                <a:latin typeface="Arial"/>
                <a:cs typeface="Arial"/>
              </a:rPr>
              <a:t>committed </a:t>
            </a:r>
            <a:r>
              <a:rPr sz="2200" spc="10" dirty="0">
                <a:latin typeface="Arial"/>
                <a:cs typeface="Arial"/>
              </a:rPr>
              <a:t>to </a:t>
            </a:r>
            <a:r>
              <a:rPr sz="2200" spc="-30" dirty="0">
                <a:latin typeface="Arial"/>
                <a:cs typeface="Arial"/>
              </a:rPr>
              <a:t>the</a:t>
            </a:r>
            <a:r>
              <a:rPr sz="2200" spc="-270" dirty="0">
                <a:latin typeface="Arial"/>
                <a:cs typeface="Arial"/>
              </a:rPr>
              <a:t> </a:t>
            </a:r>
            <a:r>
              <a:rPr sz="2200" spc="-95" dirty="0">
                <a:latin typeface="Arial"/>
                <a:cs typeface="Arial"/>
              </a:rPr>
              <a:t>safety  </a:t>
            </a:r>
            <a:r>
              <a:rPr sz="2200" spc="-105" dirty="0">
                <a:latin typeface="Arial"/>
                <a:cs typeface="Arial"/>
              </a:rPr>
              <a:t>and </a:t>
            </a:r>
            <a:r>
              <a:rPr sz="2200" spc="-70" dirty="0">
                <a:latin typeface="Arial"/>
                <a:cs typeface="Arial"/>
              </a:rPr>
              <a:t>well-being </a:t>
            </a:r>
            <a:r>
              <a:rPr sz="2200" spc="-5" dirty="0">
                <a:latin typeface="Arial"/>
                <a:cs typeface="Arial"/>
              </a:rPr>
              <a:t>of </a:t>
            </a:r>
            <a:r>
              <a:rPr sz="2200" spc="-50" dirty="0">
                <a:latin typeface="Arial"/>
                <a:cs typeface="Arial"/>
              </a:rPr>
              <a:t>all </a:t>
            </a:r>
            <a:r>
              <a:rPr sz="2200" spc="-80" dirty="0">
                <a:latin typeface="Arial"/>
                <a:cs typeface="Arial"/>
              </a:rPr>
              <a:t>students </a:t>
            </a:r>
            <a:r>
              <a:rPr sz="2200" spc="-105" dirty="0">
                <a:latin typeface="Arial"/>
                <a:cs typeface="Arial"/>
              </a:rPr>
              <a:t>and </a:t>
            </a:r>
            <a:r>
              <a:rPr sz="2200" spc="-30" dirty="0">
                <a:latin typeface="Arial"/>
                <a:cs typeface="Arial"/>
              </a:rPr>
              <a:t>the </a:t>
            </a:r>
            <a:r>
              <a:rPr sz="2200" spc="-40" dirty="0">
                <a:latin typeface="Arial"/>
                <a:cs typeface="Arial"/>
              </a:rPr>
              <a:t>protection </a:t>
            </a:r>
            <a:r>
              <a:rPr sz="2200" spc="-5" dirty="0">
                <a:latin typeface="Arial"/>
                <a:cs typeface="Arial"/>
              </a:rPr>
              <a:t>of  </a:t>
            </a:r>
            <a:r>
              <a:rPr sz="2200" spc="-80" dirty="0">
                <a:latin typeface="Arial"/>
                <a:cs typeface="Arial"/>
              </a:rPr>
              <a:t>students </a:t>
            </a:r>
            <a:r>
              <a:rPr sz="2200" spc="-25" dirty="0">
                <a:latin typeface="Arial"/>
                <a:cs typeface="Arial"/>
              </a:rPr>
              <a:t>from </a:t>
            </a:r>
            <a:r>
              <a:rPr sz="2200" spc="-75" dirty="0">
                <a:latin typeface="Arial"/>
                <a:cs typeface="Arial"/>
              </a:rPr>
              <a:t>harm </a:t>
            </a:r>
            <a:r>
              <a:rPr sz="2200" spc="-105" dirty="0">
                <a:latin typeface="Arial"/>
                <a:cs typeface="Arial"/>
              </a:rPr>
              <a:t>and</a:t>
            </a:r>
            <a:r>
              <a:rPr sz="2200" spc="-280" dirty="0">
                <a:latin typeface="Arial"/>
                <a:cs typeface="Arial"/>
              </a:rPr>
              <a:t> </a:t>
            </a:r>
            <a:r>
              <a:rPr sz="2200" spc="-130" dirty="0">
                <a:latin typeface="Arial"/>
                <a:cs typeface="Arial"/>
              </a:rPr>
              <a:t>abuse.</a:t>
            </a:r>
            <a:endParaRPr sz="2200" dirty="0">
              <a:latin typeface="Arial"/>
              <a:cs typeface="Arial"/>
            </a:endParaRPr>
          </a:p>
        </p:txBody>
      </p:sp>
      <p:sp>
        <p:nvSpPr>
          <p:cNvPr id="7" name="object 7"/>
          <p:cNvSpPr/>
          <p:nvPr/>
        </p:nvSpPr>
        <p:spPr>
          <a:xfrm>
            <a:off x="5724144" y="4364735"/>
            <a:ext cx="3110483" cy="2348484"/>
          </a:xfrm>
          <a:prstGeom prst="rect">
            <a:avLst/>
          </a:prstGeom>
          <a:blipFill>
            <a:blip r:embed="rId5" cstate="print"/>
            <a:stretch>
              <a:fillRect/>
            </a:stretch>
          </a:blipFill>
        </p:spPr>
        <p:txBody>
          <a:bodyPr wrap="square" lIns="0" tIns="0" rIns="0" bIns="0" rtlCol="0"/>
          <a:lstStyle/>
          <a:p>
            <a:endParaRPr/>
          </a:p>
        </p:txBody>
      </p:sp>
      <p:pic>
        <p:nvPicPr>
          <p:cNvPr id="8" name="officeArt object"/>
          <p:cNvPicPr/>
          <p:nvPr/>
        </p:nvPicPr>
        <p:blipFill>
          <a:blip r:embed="rId6">
            <a:extLst/>
          </a:blip>
          <a:srcRect l="4171" r="4171"/>
          <a:stretch>
            <a:fillRect/>
          </a:stretch>
        </p:blipFill>
        <p:spPr>
          <a:xfrm>
            <a:off x="227359" y="6189345"/>
            <a:ext cx="1391722"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6788" y="1734693"/>
            <a:ext cx="6634480" cy="321242"/>
          </a:xfrm>
          <a:prstGeom prst="rect">
            <a:avLst/>
          </a:prstGeom>
        </p:spPr>
        <p:txBody>
          <a:bodyPr vert="horz" wrap="square" lIns="0" tIns="74295" rIns="0" bIns="0" rtlCol="0">
            <a:spAutoFit/>
          </a:bodyPr>
          <a:lstStyle/>
          <a:p>
            <a:pPr marL="355600" marR="5080" indent="-342900">
              <a:lnSpc>
                <a:spcPct val="80000"/>
              </a:lnSpc>
              <a:spcBef>
                <a:spcPts val="585"/>
              </a:spcBef>
            </a:pPr>
            <a:endParaRPr sz="2000" dirty="0">
              <a:latin typeface="Trebuchet MS"/>
              <a:cs typeface="Trebuchet MS"/>
            </a:endParaRPr>
          </a:p>
        </p:txBody>
      </p:sp>
      <p:sp>
        <p:nvSpPr>
          <p:cNvPr id="3" name="object 3"/>
          <p:cNvSpPr/>
          <p:nvPr/>
        </p:nvSpPr>
        <p:spPr>
          <a:xfrm>
            <a:off x="1703832" y="77723"/>
            <a:ext cx="7388352" cy="16261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744979" y="99060"/>
            <a:ext cx="7301483" cy="153924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79676" y="333756"/>
            <a:ext cx="6841235" cy="1078992"/>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979676" y="333756"/>
            <a:ext cx="6841490" cy="736099"/>
          </a:xfrm>
          <a:prstGeom prst="rect">
            <a:avLst/>
          </a:prstGeom>
          <a:ln w="9144">
            <a:solidFill>
              <a:srgbClr val="97B853"/>
            </a:solidFill>
          </a:ln>
        </p:spPr>
        <p:txBody>
          <a:bodyPr vert="horz" wrap="square" lIns="0" tIns="302260" rIns="0" bIns="0" rtlCol="0">
            <a:spAutoFit/>
          </a:bodyPr>
          <a:lstStyle/>
          <a:p>
            <a:pPr marL="1093470">
              <a:lnSpc>
                <a:spcPct val="100000"/>
              </a:lnSpc>
              <a:spcBef>
                <a:spcPts val="2380"/>
              </a:spcBef>
            </a:pPr>
            <a:r>
              <a:rPr lang="en-AU" sz="2800" spc="-185" dirty="0" smtClean="0"/>
              <a:t>YOUR SAFETY AND WELL BEING</a:t>
            </a:r>
            <a:endParaRPr sz="2800" dirty="0"/>
          </a:p>
        </p:txBody>
      </p:sp>
      <p:sp>
        <p:nvSpPr>
          <p:cNvPr id="8" name="object 4"/>
          <p:cNvSpPr/>
          <p:nvPr/>
        </p:nvSpPr>
        <p:spPr>
          <a:xfrm>
            <a:off x="1810511" y="1738896"/>
            <a:ext cx="7010400" cy="4420160"/>
          </a:xfrm>
          <a:prstGeom prst="rect">
            <a:avLst/>
          </a:prstGeom>
          <a:blipFill>
            <a:blip r:embed="rId5" cstate="print"/>
            <a:stretch>
              <a:fillRect/>
            </a:stretch>
          </a:blipFill>
        </p:spPr>
        <p:txBody>
          <a:bodyPr wrap="square" lIns="0" tIns="0" rIns="0" bIns="0" rtlCol="0"/>
          <a:lstStyle/>
          <a:p>
            <a:pPr marL="365760" lvl="0" indent="-264160">
              <a:spcBef>
                <a:spcPts val="400"/>
              </a:spcBef>
              <a:buClr>
                <a:schemeClr val="accent1"/>
              </a:buClr>
              <a:buSzPct val="25000"/>
            </a:pPr>
            <a:r>
              <a:rPr lang="en-AU" sz="2200" dirty="0">
                <a:latin typeface="Arial"/>
                <a:ea typeface="Arial"/>
                <a:cs typeface="Arial"/>
                <a:sym typeface="Arial"/>
              </a:rPr>
              <a:t>The Occupational Health &amp; Safety Act, 2000, (Section 8) states:</a:t>
            </a:r>
          </a:p>
          <a:p>
            <a:pPr marL="365760" lvl="0" indent="-264160">
              <a:spcBef>
                <a:spcPts val="400"/>
              </a:spcBef>
              <a:buClr>
                <a:schemeClr val="accent1"/>
              </a:buClr>
            </a:pPr>
            <a:endParaRPr lang="en-AU" sz="2200" dirty="0">
              <a:latin typeface="Arial"/>
              <a:ea typeface="Arial"/>
              <a:cs typeface="Arial"/>
              <a:sym typeface="Arial"/>
            </a:endParaRPr>
          </a:p>
          <a:p>
            <a:pPr marL="365760" lvl="0" indent="-264160">
              <a:spcBef>
                <a:spcPts val="400"/>
              </a:spcBef>
              <a:buClr>
                <a:schemeClr val="accent1"/>
              </a:buClr>
              <a:buSzPct val="25000"/>
            </a:pPr>
            <a:r>
              <a:rPr lang="en-AU" sz="2200" dirty="0">
                <a:latin typeface="Arial"/>
                <a:ea typeface="Arial"/>
                <a:cs typeface="Arial"/>
                <a:sym typeface="Arial"/>
              </a:rPr>
              <a:t>	1.an employer must ensure the health, safety and welfare at work of all the employees of the employer. </a:t>
            </a:r>
          </a:p>
          <a:p>
            <a:pPr marL="365760" lvl="0" indent="-264160">
              <a:spcBef>
                <a:spcPts val="400"/>
              </a:spcBef>
              <a:buClr>
                <a:schemeClr val="accent1"/>
              </a:buClr>
            </a:pPr>
            <a:endParaRPr lang="en-AU" sz="2200" dirty="0">
              <a:latin typeface="Arial"/>
              <a:ea typeface="Arial"/>
              <a:cs typeface="Arial"/>
              <a:sym typeface="Arial"/>
            </a:endParaRPr>
          </a:p>
          <a:p>
            <a:pPr marL="365760" lvl="0" indent="-264160">
              <a:spcBef>
                <a:spcPts val="400"/>
              </a:spcBef>
              <a:buClr>
                <a:schemeClr val="accent1"/>
              </a:buClr>
              <a:buSzPct val="25000"/>
            </a:pPr>
            <a:r>
              <a:rPr lang="en-AU" sz="2200" dirty="0">
                <a:latin typeface="Arial"/>
                <a:ea typeface="Arial"/>
                <a:cs typeface="Arial"/>
                <a:sym typeface="Arial"/>
              </a:rPr>
              <a:t>	2. an employer must ensure that people (other than employees of the employer) are not exposed to risks to their health or safety arising from the conduct of the employer’s undertaking while they are at the employer’s place of work </a:t>
            </a:r>
          </a:p>
        </p:txBody>
      </p:sp>
      <p:pic>
        <p:nvPicPr>
          <p:cNvPr id="9" name="officeArt object"/>
          <p:cNvPicPr/>
          <p:nvPr/>
        </p:nvPicPr>
        <p:blipFill>
          <a:blip r:embed="rId6">
            <a:extLst/>
          </a:blip>
          <a:srcRect l="4171" r="4171"/>
          <a:stretch>
            <a:fillRect/>
          </a:stretch>
        </p:blipFill>
        <p:spPr>
          <a:xfrm>
            <a:off x="227359" y="6186704"/>
            <a:ext cx="1391722"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905000" y="381000"/>
            <a:ext cx="6841235" cy="1078992"/>
          </a:xfrm>
          <a:prstGeom prst="rect">
            <a:avLst/>
          </a:prstGeom>
          <a:blipFill>
            <a:blip r:embed="rId2" cstate="print"/>
            <a:stretch>
              <a:fillRect/>
            </a:stretch>
          </a:blipFill>
        </p:spPr>
        <p:txBody>
          <a:bodyPr wrap="square" lIns="0" tIns="0" rIns="0" bIns="0" rtlCol="0"/>
          <a:lstStyle/>
          <a:p>
            <a:endParaRPr dirty="0">
              <a:latin typeface="Trebuchet MS" panose="020B0603020202020204" pitchFamily="34" charset="0"/>
            </a:endParaRPr>
          </a:p>
        </p:txBody>
      </p:sp>
      <p:sp>
        <p:nvSpPr>
          <p:cNvPr id="4" name="Rectangle 3"/>
          <p:cNvSpPr/>
          <p:nvPr/>
        </p:nvSpPr>
        <p:spPr>
          <a:xfrm>
            <a:off x="2819400" y="501134"/>
            <a:ext cx="4648200" cy="523220"/>
          </a:xfrm>
          <a:prstGeom prst="rect">
            <a:avLst/>
          </a:prstGeom>
        </p:spPr>
        <p:txBody>
          <a:bodyPr wrap="square">
            <a:spAutoFit/>
          </a:bodyPr>
          <a:lstStyle/>
          <a:p>
            <a:r>
              <a:rPr lang="en-AU" sz="2800" b="1" u="none" strike="noStrike" cap="none" baseline="0" dirty="0" smtClean="0">
                <a:latin typeface="Trebuchet MS" panose="020B0603020202020204" pitchFamily="34" charset="0"/>
                <a:ea typeface="Arial"/>
                <a:cs typeface="Arial"/>
                <a:sym typeface="Arial"/>
              </a:rPr>
              <a:t>RELEVANT</a:t>
            </a:r>
            <a:r>
              <a:rPr lang="en-AU" sz="2800" b="1" u="none" strike="noStrike" cap="none" dirty="0" smtClean="0">
                <a:latin typeface="Trebuchet MS" panose="020B0603020202020204" pitchFamily="34" charset="0"/>
                <a:ea typeface="Arial"/>
                <a:cs typeface="Arial"/>
                <a:sym typeface="Arial"/>
              </a:rPr>
              <a:t> LEGISLATION</a:t>
            </a:r>
            <a:endParaRPr lang="en-AU" sz="2800" dirty="0">
              <a:latin typeface="Trebuchet MS" panose="020B0603020202020204" pitchFamily="34" charset="0"/>
            </a:endParaRPr>
          </a:p>
        </p:txBody>
      </p:sp>
      <p:sp>
        <p:nvSpPr>
          <p:cNvPr id="6" name="object 4"/>
          <p:cNvSpPr/>
          <p:nvPr/>
        </p:nvSpPr>
        <p:spPr>
          <a:xfrm>
            <a:off x="1887467" y="1600200"/>
            <a:ext cx="6841234" cy="4953000"/>
          </a:xfrm>
          <a:prstGeom prst="rect">
            <a:avLst/>
          </a:prstGeom>
          <a:blipFill>
            <a:blip r:embed="rId3" cstate="print"/>
            <a:stretch>
              <a:fillRect/>
            </a:stretch>
          </a:blipFill>
        </p:spPr>
        <p:txBody>
          <a:bodyPr wrap="square" lIns="0" tIns="0" rIns="0" bIns="0" rtlCol="0"/>
          <a:lstStyle/>
          <a:p>
            <a:endParaRPr/>
          </a:p>
        </p:txBody>
      </p:sp>
      <p:sp>
        <p:nvSpPr>
          <p:cNvPr id="3" name="Text Placeholder 2"/>
          <p:cNvSpPr>
            <a:spLocks noGrp="1"/>
          </p:cNvSpPr>
          <p:nvPr>
            <p:ph type="body" idx="1"/>
          </p:nvPr>
        </p:nvSpPr>
        <p:spPr>
          <a:xfrm>
            <a:off x="2060258" y="1600200"/>
            <a:ext cx="6550342" cy="4421723"/>
          </a:xfrm>
        </p:spPr>
        <p:txBody>
          <a:bodyPr/>
          <a:lstStyle/>
          <a:p>
            <a:pPr marL="365760" marR="0" lvl="0" indent="-264160" algn="ctr" rtl="0">
              <a:spcBef>
                <a:spcPts val="400"/>
              </a:spcBef>
              <a:spcAft>
                <a:spcPts val="0"/>
              </a:spcAft>
              <a:buClr>
                <a:schemeClr val="accent1"/>
              </a:buClr>
              <a:buSzPct val="25000"/>
              <a:buFont typeface="Arial"/>
              <a:buNone/>
            </a:pPr>
            <a:r>
              <a:rPr lang="en-AU" sz="2200" dirty="0">
                <a:ea typeface="Arial"/>
                <a:sym typeface="Arial"/>
              </a:rPr>
              <a:t>Ombudsman’s Act</a:t>
            </a:r>
          </a:p>
          <a:p>
            <a:pPr marL="365760" marR="0" lvl="0" indent="-264160" algn="l" rtl="0">
              <a:spcBef>
                <a:spcPts val="400"/>
              </a:spcBef>
              <a:spcAft>
                <a:spcPts val="0"/>
              </a:spcAft>
              <a:buClr>
                <a:schemeClr val="accent1"/>
              </a:buClr>
              <a:buSzPct val="25000"/>
              <a:buFont typeface="Arial"/>
              <a:buNone/>
            </a:pPr>
            <a:r>
              <a:rPr lang="en-AU" sz="2200" dirty="0">
                <a:ea typeface="Arial"/>
                <a:sym typeface="Arial"/>
              </a:rPr>
              <a:t>	</a:t>
            </a:r>
          </a:p>
          <a:p>
            <a:pPr marL="365760" marR="0" lvl="0" indent="-264160" algn="l" rtl="0">
              <a:spcBef>
                <a:spcPts val="400"/>
              </a:spcBef>
              <a:spcAft>
                <a:spcPts val="0"/>
              </a:spcAft>
              <a:buClr>
                <a:schemeClr val="accent1"/>
              </a:buClr>
              <a:buSzPct val="25000"/>
              <a:buFont typeface="Arial"/>
              <a:buNone/>
            </a:pPr>
            <a:r>
              <a:rPr lang="en-AU" sz="2200" dirty="0">
                <a:ea typeface="Arial"/>
                <a:sym typeface="Arial"/>
              </a:rPr>
              <a:t>	Children and Young persons (Care and Protection) Act 1998</a:t>
            </a:r>
          </a:p>
          <a:p>
            <a:pPr marL="365760" marR="0" lvl="0" indent="-264160" algn="l" rtl="0">
              <a:spcBef>
                <a:spcPts val="400"/>
              </a:spcBef>
              <a:spcAft>
                <a:spcPts val="0"/>
              </a:spcAft>
              <a:buClr>
                <a:schemeClr val="accent1"/>
              </a:buClr>
              <a:buFont typeface="Arial"/>
              <a:buNone/>
            </a:pPr>
            <a:endParaRPr lang="en-AU" sz="2200" dirty="0">
              <a:ea typeface="Arial"/>
              <a:sym typeface="Arial"/>
            </a:endParaRPr>
          </a:p>
          <a:p>
            <a:pPr marL="365760" marR="0" lvl="0" indent="-264160" algn="l" rtl="0">
              <a:spcBef>
                <a:spcPts val="400"/>
              </a:spcBef>
              <a:spcAft>
                <a:spcPts val="0"/>
              </a:spcAft>
              <a:buClr>
                <a:schemeClr val="accent1"/>
              </a:buClr>
              <a:buSzPct val="25000"/>
              <a:buFont typeface="Arial"/>
              <a:buNone/>
            </a:pPr>
            <a:r>
              <a:rPr lang="en-AU" sz="2200" dirty="0">
                <a:ea typeface="Arial"/>
                <a:sym typeface="Arial"/>
              </a:rPr>
              <a:t>	Child Protection (prohibited Employment) Act 1998</a:t>
            </a:r>
          </a:p>
          <a:p>
            <a:pPr marL="365760" marR="0" lvl="0" indent="-264160" algn="l" rtl="0">
              <a:spcBef>
                <a:spcPts val="400"/>
              </a:spcBef>
              <a:spcAft>
                <a:spcPts val="0"/>
              </a:spcAft>
              <a:buClr>
                <a:schemeClr val="accent1"/>
              </a:buClr>
              <a:buFont typeface="Arial"/>
              <a:buNone/>
            </a:pPr>
            <a:endParaRPr lang="en-AU" sz="2200" dirty="0">
              <a:ea typeface="Arial"/>
              <a:sym typeface="Arial"/>
            </a:endParaRPr>
          </a:p>
          <a:p>
            <a:pPr marL="365760" marR="0" lvl="0" indent="-264160" algn="l" rtl="0">
              <a:spcBef>
                <a:spcPts val="400"/>
              </a:spcBef>
              <a:spcAft>
                <a:spcPts val="0"/>
              </a:spcAft>
              <a:buClr>
                <a:schemeClr val="accent1"/>
              </a:buClr>
              <a:buSzPct val="25000"/>
              <a:buFont typeface="Arial"/>
              <a:buNone/>
            </a:pPr>
            <a:r>
              <a:rPr lang="en-AU" sz="2200" dirty="0">
                <a:ea typeface="Arial"/>
                <a:sym typeface="Arial"/>
              </a:rPr>
              <a:t>	Commission for Children and Young Peoples Act</a:t>
            </a:r>
          </a:p>
          <a:p>
            <a:pPr marL="365760" marR="0" lvl="0" indent="-264160" algn="l" rtl="0">
              <a:spcBef>
                <a:spcPts val="400"/>
              </a:spcBef>
              <a:spcAft>
                <a:spcPts val="0"/>
              </a:spcAft>
              <a:buClr>
                <a:schemeClr val="accent1"/>
              </a:buClr>
              <a:buSzPct val="25000"/>
              <a:buFont typeface="Arial"/>
              <a:buNone/>
            </a:pPr>
            <a:endParaRPr lang="en-AU" sz="2200" dirty="0"/>
          </a:p>
          <a:p>
            <a:pPr lvl="0" indent="-264160">
              <a:buSzPct val="25000"/>
              <a:buNone/>
            </a:pPr>
            <a:r>
              <a:rPr lang="en-AU" sz="2200" i="1" dirty="0"/>
              <a:t> </a:t>
            </a:r>
            <a:r>
              <a:rPr lang="en-AU" sz="2200" i="1" dirty="0" smtClean="0"/>
              <a:t>     </a:t>
            </a:r>
            <a:r>
              <a:rPr lang="en-AU" sz="2200" dirty="0" smtClean="0"/>
              <a:t>Working </a:t>
            </a:r>
            <a:r>
              <a:rPr lang="en-AU" sz="2200" dirty="0"/>
              <a:t>with Vulnerable People (Background  </a:t>
            </a:r>
            <a:r>
              <a:rPr lang="en-AU" sz="2200" dirty="0" smtClean="0"/>
              <a:t>  </a:t>
            </a:r>
          </a:p>
          <a:p>
            <a:pPr lvl="0" indent="-264160">
              <a:buSzPct val="25000"/>
              <a:buNone/>
            </a:pPr>
            <a:r>
              <a:rPr lang="en-AU" sz="2200" dirty="0"/>
              <a:t> </a:t>
            </a:r>
            <a:r>
              <a:rPr lang="en-AU" sz="2200" dirty="0" smtClean="0"/>
              <a:t>     Checking</a:t>
            </a:r>
            <a:r>
              <a:rPr lang="en-AU" sz="2200" dirty="0"/>
              <a:t>) </a:t>
            </a:r>
            <a:r>
              <a:rPr lang="en-AU" sz="2200" dirty="0" smtClean="0"/>
              <a:t>   Act </a:t>
            </a:r>
            <a:r>
              <a:rPr lang="en-AU" sz="2200" dirty="0"/>
              <a:t>2011 (WWVP Act) </a:t>
            </a:r>
            <a:endParaRPr lang="en-AU" sz="2200" dirty="0">
              <a:sym typeface="Arial"/>
            </a:endParaRPr>
          </a:p>
        </p:txBody>
      </p:sp>
      <p:pic>
        <p:nvPicPr>
          <p:cNvPr id="7" name="officeArt object"/>
          <p:cNvPicPr/>
          <p:nvPr/>
        </p:nvPicPr>
        <p:blipFill>
          <a:blip r:embed="rId4">
            <a:extLst/>
          </a:blip>
          <a:srcRect l="4171" r="4171"/>
          <a:stretch>
            <a:fillRect/>
          </a:stretch>
        </p:blipFill>
        <p:spPr>
          <a:xfrm>
            <a:off x="227359" y="6172200"/>
            <a:ext cx="1391722" cy="516255"/>
          </a:xfrm>
          <a:prstGeom prst="rect">
            <a:avLst/>
          </a:prstGeom>
          <a:ln w="12700" cap="flat">
            <a:noFill/>
            <a:miter lim="400000"/>
          </a:ln>
          <a:effectLst/>
        </p:spPr>
      </p:pic>
    </p:spTree>
    <p:extLst>
      <p:ext uri="{BB962C8B-B14F-4D97-AF65-F5344CB8AC3E}">
        <p14:creationId xmlns:p14="http://schemas.microsoft.com/office/powerpoint/2010/main" val="77051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78151" y="2141677"/>
            <a:ext cx="5835650" cy="940435"/>
          </a:xfrm>
          <a:prstGeom prst="rect">
            <a:avLst/>
          </a:prstGeom>
        </p:spPr>
        <p:txBody>
          <a:bodyPr vert="horz" wrap="square" lIns="0" tIns="12700" rIns="0" bIns="0" rtlCol="0">
            <a:spAutoFit/>
          </a:bodyPr>
          <a:lstStyle/>
          <a:p>
            <a:pPr marL="12700" marR="5080" indent="4445">
              <a:lnSpc>
                <a:spcPct val="100000"/>
              </a:lnSpc>
              <a:spcBef>
                <a:spcPts val="100"/>
              </a:spcBef>
            </a:pPr>
            <a:r>
              <a:rPr sz="3000" spc="-120" dirty="0">
                <a:latin typeface="Arial"/>
                <a:cs typeface="Arial"/>
              </a:rPr>
              <a:t>Work </a:t>
            </a:r>
            <a:r>
              <a:rPr sz="3000" spc="-70" dirty="0">
                <a:latin typeface="Arial"/>
                <a:cs typeface="Arial"/>
              </a:rPr>
              <a:t>through </a:t>
            </a:r>
            <a:r>
              <a:rPr sz="3000" spc="-35" dirty="0">
                <a:latin typeface="Arial"/>
                <a:cs typeface="Arial"/>
              </a:rPr>
              <a:t>the </a:t>
            </a:r>
            <a:r>
              <a:rPr sz="3000" spc="-60" dirty="0">
                <a:latin typeface="Arial"/>
                <a:cs typeface="Arial"/>
              </a:rPr>
              <a:t>following</a:t>
            </a:r>
            <a:r>
              <a:rPr sz="3000" spc="-390" dirty="0">
                <a:latin typeface="Arial"/>
                <a:cs typeface="Arial"/>
              </a:rPr>
              <a:t> </a:t>
            </a:r>
            <a:r>
              <a:rPr sz="3000" spc="-160" dirty="0">
                <a:latin typeface="Arial"/>
                <a:cs typeface="Arial"/>
              </a:rPr>
              <a:t>scenarios  </a:t>
            </a:r>
            <a:r>
              <a:rPr sz="3000" spc="-140" dirty="0">
                <a:latin typeface="Arial"/>
                <a:cs typeface="Arial"/>
              </a:rPr>
              <a:t>and </a:t>
            </a:r>
            <a:r>
              <a:rPr sz="3000" spc="-135" dirty="0">
                <a:latin typeface="Arial"/>
                <a:cs typeface="Arial"/>
              </a:rPr>
              <a:t>decide </a:t>
            </a:r>
            <a:r>
              <a:rPr sz="3000" spc="-50" dirty="0">
                <a:latin typeface="Arial"/>
                <a:cs typeface="Arial"/>
              </a:rPr>
              <a:t>what </a:t>
            </a:r>
            <a:r>
              <a:rPr sz="3000" spc="-125" dirty="0">
                <a:latin typeface="Arial"/>
                <a:cs typeface="Arial"/>
              </a:rPr>
              <a:t>you </a:t>
            </a:r>
            <a:r>
              <a:rPr sz="3000" spc="-180" dirty="0">
                <a:latin typeface="Arial"/>
                <a:cs typeface="Arial"/>
              </a:rPr>
              <a:t>may </a:t>
            </a:r>
            <a:r>
              <a:rPr sz="3000" spc="-145" dirty="0">
                <a:latin typeface="Arial"/>
                <a:cs typeface="Arial"/>
              </a:rPr>
              <a:t>need </a:t>
            </a:r>
            <a:r>
              <a:rPr sz="3000" spc="25" dirty="0">
                <a:latin typeface="Arial"/>
                <a:cs typeface="Arial"/>
              </a:rPr>
              <a:t>to</a:t>
            </a:r>
            <a:r>
              <a:rPr sz="3000" spc="-370" dirty="0">
                <a:latin typeface="Arial"/>
                <a:cs typeface="Arial"/>
              </a:rPr>
              <a:t> </a:t>
            </a:r>
            <a:r>
              <a:rPr sz="3000" spc="-90" dirty="0">
                <a:latin typeface="Arial"/>
                <a:cs typeface="Arial"/>
              </a:rPr>
              <a:t>do.</a:t>
            </a:r>
            <a:endParaRPr sz="3000">
              <a:latin typeface="Arial"/>
              <a:cs typeface="Arial"/>
            </a:endParaRPr>
          </a:p>
        </p:txBody>
      </p:sp>
      <p:sp>
        <p:nvSpPr>
          <p:cNvPr id="3" name="object 3"/>
          <p:cNvSpPr/>
          <p:nvPr/>
        </p:nvSpPr>
        <p:spPr>
          <a:xfrm>
            <a:off x="1632204" y="77723"/>
            <a:ext cx="7511796" cy="16977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73351" y="99060"/>
            <a:ext cx="7444740" cy="161086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08048" y="333756"/>
            <a:ext cx="6984492" cy="115062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908048" y="333756"/>
            <a:ext cx="6985000" cy="1150620"/>
          </a:xfrm>
          <a:prstGeom prst="rect">
            <a:avLst/>
          </a:prstGeom>
          <a:ln w="9144">
            <a:solidFill>
              <a:srgbClr val="97B853"/>
            </a:solidFill>
          </a:ln>
        </p:spPr>
        <p:txBody>
          <a:bodyPr vert="horz" wrap="square" lIns="0" tIns="2540" rIns="0" bIns="0" rtlCol="0">
            <a:spAutoFit/>
          </a:bodyPr>
          <a:lstStyle/>
          <a:p>
            <a:pPr>
              <a:lnSpc>
                <a:spcPct val="100000"/>
              </a:lnSpc>
              <a:spcBef>
                <a:spcPts val="20"/>
              </a:spcBef>
            </a:pPr>
            <a:endParaRPr sz="2300">
              <a:latin typeface="Times New Roman"/>
              <a:cs typeface="Times New Roman"/>
            </a:endParaRPr>
          </a:p>
          <a:p>
            <a:pPr marL="18415" algn="ctr">
              <a:lnSpc>
                <a:spcPct val="100000"/>
              </a:lnSpc>
            </a:pPr>
            <a:r>
              <a:rPr sz="2800" b="1" spc="-250" dirty="0">
                <a:latin typeface="Trebuchet MS"/>
                <a:cs typeface="Trebuchet MS"/>
              </a:rPr>
              <a:t>SCENARIOS</a:t>
            </a:r>
            <a:endParaRPr sz="2800">
              <a:latin typeface="Trebuchet MS"/>
              <a:cs typeface="Trebuchet MS"/>
            </a:endParaRPr>
          </a:p>
        </p:txBody>
      </p:sp>
      <p:sp>
        <p:nvSpPr>
          <p:cNvPr id="7" name="object 7"/>
          <p:cNvSpPr/>
          <p:nvPr/>
        </p:nvSpPr>
        <p:spPr>
          <a:xfrm>
            <a:off x="4148635" y="3941361"/>
            <a:ext cx="2086432" cy="2032152"/>
          </a:xfrm>
          <a:prstGeom prst="rect">
            <a:avLst/>
          </a:prstGeom>
          <a:blipFill>
            <a:blip r:embed="rId5" cstate="print"/>
            <a:stretch>
              <a:fillRect/>
            </a:stretch>
          </a:blipFill>
        </p:spPr>
        <p:txBody>
          <a:bodyPr wrap="square" lIns="0" tIns="0" rIns="0" bIns="0" rtlCol="0"/>
          <a:lstStyle/>
          <a:p>
            <a:endParaRPr/>
          </a:p>
        </p:txBody>
      </p:sp>
      <p:pic>
        <p:nvPicPr>
          <p:cNvPr id="8" name="officeArt object"/>
          <p:cNvPicPr/>
          <p:nvPr/>
        </p:nvPicPr>
        <p:blipFill>
          <a:blip r:embed="rId6">
            <a:extLst/>
          </a:blip>
          <a:srcRect l="4171" r="4171"/>
          <a:stretch>
            <a:fillRect/>
          </a:stretch>
        </p:blipFill>
        <p:spPr>
          <a:xfrm>
            <a:off x="227359" y="6172200"/>
            <a:ext cx="1391722"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74823" y="2149297"/>
            <a:ext cx="6044565" cy="2171700"/>
          </a:xfrm>
          <a:prstGeom prst="rect">
            <a:avLst/>
          </a:prstGeom>
        </p:spPr>
        <p:txBody>
          <a:bodyPr vert="horz" wrap="square" lIns="0" tIns="12065" rIns="0" bIns="0" rtlCol="0">
            <a:spAutoFit/>
          </a:bodyPr>
          <a:lstStyle/>
          <a:p>
            <a:pPr marL="12700" marR="5080">
              <a:lnSpc>
                <a:spcPct val="100000"/>
              </a:lnSpc>
              <a:spcBef>
                <a:spcPts val="95"/>
              </a:spcBef>
            </a:pPr>
            <a:r>
              <a:rPr sz="2200" spc="-240" dirty="0">
                <a:latin typeface="Arial"/>
                <a:cs typeface="Arial"/>
              </a:rPr>
              <a:t>You </a:t>
            </a:r>
            <a:r>
              <a:rPr sz="2200" spc="-50" dirty="0">
                <a:latin typeface="Arial"/>
                <a:cs typeface="Arial"/>
              </a:rPr>
              <a:t>work </a:t>
            </a:r>
            <a:r>
              <a:rPr sz="2200" spc="-210" dirty="0">
                <a:latin typeface="Arial"/>
                <a:cs typeface="Arial"/>
              </a:rPr>
              <a:t>as </a:t>
            </a:r>
            <a:r>
              <a:rPr sz="2200" spc="-175" dirty="0">
                <a:latin typeface="Arial"/>
                <a:cs typeface="Arial"/>
              </a:rPr>
              <a:t>a </a:t>
            </a:r>
            <a:r>
              <a:rPr sz="2200" spc="-55" dirty="0">
                <a:latin typeface="Arial"/>
                <a:cs typeface="Arial"/>
              </a:rPr>
              <a:t>volunteer </a:t>
            </a:r>
            <a:r>
              <a:rPr sz="2200" spc="-30" dirty="0">
                <a:latin typeface="Arial"/>
                <a:cs typeface="Arial"/>
              </a:rPr>
              <a:t>in the </a:t>
            </a:r>
            <a:r>
              <a:rPr sz="2200" spc="-85" dirty="0">
                <a:latin typeface="Arial"/>
                <a:cs typeface="Arial"/>
              </a:rPr>
              <a:t>tuckshop. </a:t>
            </a:r>
            <a:r>
              <a:rPr sz="2200" spc="-235" dirty="0">
                <a:latin typeface="Arial"/>
                <a:cs typeface="Arial"/>
              </a:rPr>
              <a:t>You </a:t>
            </a:r>
            <a:r>
              <a:rPr sz="2200" spc="-55" dirty="0">
                <a:latin typeface="Arial"/>
                <a:cs typeface="Arial"/>
              </a:rPr>
              <a:t>notice </a:t>
            </a:r>
            <a:r>
              <a:rPr sz="2200" spc="-175" dirty="0">
                <a:latin typeface="Arial"/>
                <a:cs typeface="Arial"/>
              </a:rPr>
              <a:t>a  </a:t>
            </a:r>
            <a:r>
              <a:rPr sz="2200" spc="-210" dirty="0">
                <a:latin typeface="Arial"/>
                <a:cs typeface="Arial"/>
              </a:rPr>
              <a:t>Year </a:t>
            </a:r>
            <a:r>
              <a:rPr sz="2200" spc="-114" dirty="0">
                <a:latin typeface="Arial"/>
                <a:cs typeface="Arial"/>
              </a:rPr>
              <a:t>2 </a:t>
            </a:r>
            <a:r>
              <a:rPr sz="2200" spc="-35" dirty="0">
                <a:latin typeface="Arial"/>
                <a:cs typeface="Arial"/>
              </a:rPr>
              <a:t>girl </a:t>
            </a:r>
            <a:r>
              <a:rPr sz="2200" spc="-165" dirty="0">
                <a:latin typeface="Arial"/>
                <a:cs typeface="Arial"/>
              </a:rPr>
              <a:t>has </a:t>
            </a:r>
            <a:r>
              <a:rPr sz="2200" spc="-175" dirty="0">
                <a:latin typeface="Arial"/>
                <a:cs typeface="Arial"/>
              </a:rPr>
              <a:t>a </a:t>
            </a:r>
            <a:r>
              <a:rPr sz="2200" spc="-100" dirty="0">
                <a:latin typeface="Arial"/>
                <a:cs typeface="Arial"/>
              </a:rPr>
              <a:t>large </a:t>
            </a:r>
            <a:r>
              <a:rPr sz="2200" spc="-85" dirty="0">
                <a:latin typeface="Arial"/>
                <a:cs typeface="Arial"/>
              </a:rPr>
              <a:t>bruise </a:t>
            </a:r>
            <a:r>
              <a:rPr sz="2200" spc="-80" dirty="0">
                <a:latin typeface="Arial"/>
                <a:cs typeface="Arial"/>
              </a:rPr>
              <a:t>around </a:t>
            </a:r>
            <a:r>
              <a:rPr sz="2200" spc="-60" dirty="0">
                <a:latin typeface="Arial"/>
                <a:cs typeface="Arial"/>
              </a:rPr>
              <a:t>her </a:t>
            </a:r>
            <a:r>
              <a:rPr sz="2200" spc="-140" dirty="0">
                <a:latin typeface="Arial"/>
                <a:cs typeface="Arial"/>
              </a:rPr>
              <a:t>eye </a:t>
            </a:r>
            <a:r>
              <a:rPr sz="2200" spc="-105" dirty="0">
                <a:latin typeface="Arial"/>
                <a:cs typeface="Arial"/>
              </a:rPr>
              <a:t>and </a:t>
            </a:r>
            <a:r>
              <a:rPr sz="2200" spc="-155" dirty="0">
                <a:latin typeface="Arial"/>
                <a:cs typeface="Arial"/>
              </a:rPr>
              <a:t>she  </a:t>
            </a:r>
            <a:r>
              <a:rPr sz="2200" spc="-50" dirty="0">
                <a:latin typeface="Arial"/>
                <a:cs typeface="Arial"/>
              </a:rPr>
              <a:t>tells </a:t>
            </a:r>
            <a:r>
              <a:rPr sz="2200" spc="-90" dirty="0">
                <a:latin typeface="Arial"/>
                <a:cs typeface="Arial"/>
              </a:rPr>
              <a:t>you </a:t>
            </a:r>
            <a:r>
              <a:rPr sz="2200" spc="-5" dirty="0">
                <a:latin typeface="Arial"/>
                <a:cs typeface="Arial"/>
              </a:rPr>
              <a:t>that </a:t>
            </a:r>
            <a:r>
              <a:rPr sz="2200" spc="-150" dirty="0">
                <a:latin typeface="Arial"/>
                <a:cs typeface="Arial"/>
              </a:rPr>
              <a:t>she </a:t>
            </a:r>
            <a:r>
              <a:rPr sz="2200" spc="-165" dirty="0">
                <a:latin typeface="Arial"/>
                <a:cs typeface="Arial"/>
              </a:rPr>
              <a:t>has </a:t>
            </a:r>
            <a:r>
              <a:rPr sz="2200" spc="-105" dirty="0">
                <a:latin typeface="Arial"/>
                <a:cs typeface="Arial"/>
              </a:rPr>
              <a:t>been </a:t>
            </a:r>
            <a:r>
              <a:rPr sz="2200" spc="15" dirty="0">
                <a:latin typeface="Arial"/>
                <a:cs typeface="Arial"/>
              </a:rPr>
              <a:t>hit </a:t>
            </a:r>
            <a:r>
              <a:rPr sz="2200" spc="-95" dirty="0">
                <a:latin typeface="Arial"/>
                <a:cs typeface="Arial"/>
              </a:rPr>
              <a:t>by </a:t>
            </a:r>
            <a:r>
              <a:rPr sz="2200" spc="-60" dirty="0">
                <a:latin typeface="Arial"/>
                <a:cs typeface="Arial"/>
              </a:rPr>
              <a:t>her </a:t>
            </a:r>
            <a:r>
              <a:rPr sz="2200" spc="-70" dirty="0">
                <a:latin typeface="Arial"/>
                <a:cs typeface="Arial"/>
              </a:rPr>
              <a:t>mother. </a:t>
            </a:r>
            <a:r>
              <a:rPr sz="2200" spc="-235" dirty="0">
                <a:latin typeface="Arial"/>
                <a:cs typeface="Arial"/>
              </a:rPr>
              <a:t>You  </a:t>
            </a:r>
            <a:r>
              <a:rPr sz="2200" spc="-70" dirty="0">
                <a:latin typeface="Arial"/>
                <a:cs typeface="Arial"/>
              </a:rPr>
              <a:t>know </a:t>
            </a:r>
            <a:r>
              <a:rPr sz="2200" spc="-60" dirty="0">
                <a:latin typeface="Arial"/>
                <a:cs typeface="Arial"/>
              </a:rPr>
              <a:t>her </a:t>
            </a:r>
            <a:r>
              <a:rPr sz="2200" spc="-35" dirty="0">
                <a:latin typeface="Arial"/>
                <a:cs typeface="Arial"/>
              </a:rPr>
              <a:t>mother</a:t>
            </a:r>
            <a:r>
              <a:rPr sz="2200" spc="-200" dirty="0">
                <a:latin typeface="Arial"/>
                <a:cs typeface="Arial"/>
              </a:rPr>
              <a:t> </a:t>
            </a:r>
            <a:r>
              <a:rPr sz="2200" spc="-45" dirty="0">
                <a:latin typeface="Arial"/>
                <a:cs typeface="Arial"/>
              </a:rPr>
              <a:t>well.</a:t>
            </a:r>
            <a:endParaRPr sz="2200" dirty="0">
              <a:latin typeface="Arial"/>
              <a:cs typeface="Arial"/>
            </a:endParaRPr>
          </a:p>
          <a:p>
            <a:pPr>
              <a:lnSpc>
                <a:spcPct val="100000"/>
              </a:lnSpc>
              <a:spcBef>
                <a:spcPts val="20"/>
              </a:spcBef>
            </a:pPr>
            <a:endParaRPr sz="3200" dirty="0">
              <a:latin typeface="Times New Roman"/>
              <a:cs typeface="Times New Roman"/>
            </a:endParaRPr>
          </a:p>
          <a:p>
            <a:pPr marL="12700">
              <a:lnSpc>
                <a:spcPct val="100000"/>
              </a:lnSpc>
            </a:pPr>
            <a:r>
              <a:rPr sz="2200" spc="-65" dirty="0">
                <a:latin typeface="Arial"/>
                <a:cs typeface="Arial"/>
              </a:rPr>
              <a:t>What </a:t>
            </a:r>
            <a:r>
              <a:rPr sz="2200" spc="-75" dirty="0">
                <a:latin typeface="Arial"/>
                <a:cs typeface="Arial"/>
              </a:rPr>
              <a:t>do </a:t>
            </a:r>
            <a:r>
              <a:rPr sz="2200" spc="-90" dirty="0">
                <a:latin typeface="Arial"/>
                <a:cs typeface="Arial"/>
              </a:rPr>
              <a:t>you</a:t>
            </a:r>
            <a:r>
              <a:rPr sz="2200" spc="-210" dirty="0">
                <a:latin typeface="Arial"/>
                <a:cs typeface="Arial"/>
              </a:rPr>
              <a:t> </a:t>
            </a:r>
            <a:r>
              <a:rPr sz="2200" spc="-120" dirty="0">
                <a:latin typeface="Arial"/>
                <a:cs typeface="Arial"/>
              </a:rPr>
              <a:t>do?</a:t>
            </a:r>
            <a:endParaRPr sz="2200" dirty="0">
              <a:latin typeface="Arial"/>
              <a:cs typeface="Arial"/>
            </a:endParaRPr>
          </a:p>
        </p:txBody>
      </p:sp>
      <p:sp>
        <p:nvSpPr>
          <p:cNvPr id="3" name="object 3"/>
          <p:cNvSpPr/>
          <p:nvPr/>
        </p:nvSpPr>
        <p:spPr>
          <a:xfrm>
            <a:off x="1632204" y="77723"/>
            <a:ext cx="7511796" cy="16977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73351" y="99060"/>
            <a:ext cx="7444740" cy="161086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08048" y="333756"/>
            <a:ext cx="6984492" cy="115062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908048" y="333756"/>
            <a:ext cx="6985000" cy="1150620"/>
          </a:xfrm>
          <a:prstGeom prst="rect">
            <a:avLst/>
          </a:prstGeom>
          <a:ln w="9144">
            <a:solidFill>
              <a:srgbClr val="97B853"/>
            </a:solidFill>
          </a:ln>
        </p:spPr>
        <p:txBody>
          <a:bodyPr vert="horz" wrap="square" lIns="0" tIns="2540" rIns="0" bIns="0" rtlCol="0">
            <a:spAutoFit/>
          </a:bodyPr>
          <a:lstStyle/>
          <a:p>
            <a:pPr>
              <a:lnSpc>
                <a:spcPct val="100000"/>
              </a:lnSpc>
              <a:spcBef>
                <a:spcPts val="20"/>
              </a:spcBef>
            </a:pPr>
            <a:endParaRPr sz="2300">
              <a:latin typeface="Times New Roman"/>
              <a:cs typeface="Times New Roman"/>
            </a:endParaRPr>
          </a:p>
          <a:p>
            <a:pPr marL="19685" algn="ctr">
              <a:lnSpc>
                <a:spcPct val="100000"/>
              </a:lnSpc>
            </a:pPr>
            <a:r>
              <a:rPr sz="2800" spc="-250" dirty="0"/>
              <a:t>SCENARIO</a:t>
            </a:r>
            <a:r>
              <a:rPr sz="2800" spc="-525" dirty="0"/>
              <a:t> </a:t>
            </a:r>
            <a:r>
              <a:rPr sz="2800" spc="-225" dirty="0"/>
              <a:t>1</a:t>
            </a:r>
            <a:endParaRPr sz="2800"/>
          </a:p>
        </p:txBody>
      </p:sp>
      <p:sp>
        <p:nvSpPr>
          <p:cNvPr id="7" name="object 7"/>
          <p:cNvSpPr/>
          <p:nvPr/>
        </p:nvSpPr>
        <p:spPr>
          <a:xfrm>
            <a:off x="5652515" y="4293108"/>
            <a:ext cx="2636519" cy="1754124"/>
          </a:xfrm>
          <a:prstGeom prst="rect">
            <a:avLst/>
          </a:prstGeom>
          <a:blipFill>
            <a:blip r:embed="rId5" cstate="print"/>
            <a:stretch>
              <a:fillRect/>
            </a:stretch>
          </a:blipFill>
        </p:spPr>
        <p:txBody>
          <a:bodyPr wrap="square" lIns="0" tIns="0" rIns="0" bIns="0" rtlCol="0"/>
          <a:lstStyle/>
          <a:p>
            <a:endParaRPr/>
          </a:p>
        </p:txBody>
      </p:sp>
      <p:pic>
        <p:nvPicPr>
          <p:cNvPr id="8" name="officeArt object"/>
          <p:cNvPicPr/>
          <p:nvPr/>
        </p:nvPicPr>
        <p:blipFill>
          <a:blip r:embed="rId6">
            <a:extLst/>
          </a:blip>
          <a:srcRect l="4171" r="4171"/>
          <a:stretch>
            <a:fillRect/>
          </a:stretch>
        </p:blipFill>
        <p:spPr>
          <a:xfrm>
            <a:off x="227359" y="6172200"/>
            <a:ext cx="1391722"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74823" y="2149297"/>
            <a:ext cx="6241415" cy="3043555"/>
          </a:xfrm>
          <a:prstGeom prst="rect">
            <a:avLst/>
          </a:prstGeom>
        </p:spPr>
        <p:txBody>
          <a:bodyPr vert="horz" wrap="square" lIns="0" tIns="12065" rIns="0" bIns="0" rtlCol="0">
            <a:spAutoFit/>
          </a:bodyPr>
          <a:lstStyle/>
          <a:p>
            <a:pPr marL="12700" marR="5080">
              <a:lnSpc>
                <a:spcPct val="100000"/>
              </a:lnSpc>
              <a:spcBef>
                <a:spcPts val="95"/>
              </a:spcBef>
            </a:pPr>
            <a:r>
              <a:rPr sz="2200" spc="-240" dirty="0">
                <a:latin typeface="Arial"/>
                <a:cs typeface="Arial"/>
              </a:rPr>
              <a:t>You </a:t>
            </a:r>
            <a:r>
              <a:rPr sz="2200" spc="-100" dirty="0">
                <a:latin typeface="Arial"/>
                <a:cs typeface="Arial"/>
              </a:rPr>
              <a:t>are </a:t>
            </a:r>
            <a:r>
              <a:rPr sz="2200" spc="-175" dirty="0">
                <a:latin typeface="Arial"/>
                <a:cs typeface="Arial"/>
              </a:rPr>
              <a:t>a </a:t>
            </a:r>
            <a:r>
              <a:rPr sz="2200" spc="-55" dirty="0">
                <a:latin typeface="Arial"/>
                <a:cs typeface="Arial"/>
              </a:rPr>
              <a:t>volunteer </a:t>
            </a:r>
            <a:r>
              <a:rPr sz="2200" spc="-50" dirty="0">
                <a:latin typeface="Arial"/>
                <a:cs typeface="Arial"/>
              </a:rPr>
              <a:t>who </a:t>
            </a:r>
            <a:r>
              <a:rPr sz="2200" spc="-145" dirty="0">
                <a:latin typeface="Arial"/>
                <a:cs typeface="Arial"/>
              </a:rPr>
              <a:t>assists </a:t>
            </a:r>
            <a:r>
              <a:rPr sz="2200" spc="10" dirty="0">
                <a:latin typeface="Arial"/>
                <a:cs typeface="Arial"/>
              </a:rPr>
              <a:t>with </a:t>
            </a:r>
            <a:r>
              <a:rPr sz="2200" spc="-80" dirty="0">
                <a:latin typeface="Arial"/>
                <a:cs typeface="Arial"/>
              </a:rPr>
              <a:t>helping students  </a:t>
            </a:r>
            <a:r>
              <a:rPr sz="2200" spc="10" dirty="0">
                <a:latin typeface="Arial"/>
                <a:cs typeface="Arial"/>
              </a:rPr>
              <a:t>to </a:t>
            </a:r>
            <a:r>
              <a:rPr sz="2200" spc="-85" dirty="0">
                <a:latin typeface="Arial"/>
                <a:cs typeface="Arial"/>
              </a:rPr>
              <a:t>read. </a:t>
            </a:r>
            <a:r>
              <a:rPr sz="2200" spc="-55" dirty="0">
                <a:latin typeface="Arial"/>
                <a:cs typeface="Arial"/>
              </a:rPr>
              <a:t>Another volunteer </a:t>
            </a:r>
            <a:r>
              <a:rPr sz="2200" spc="-114" dirty="0">
                <a:latin typeface="Arial"/>
                <a:cs typeface="Arial"/>
              </a:rPr>
              <a:t>is </a:t>
            </a:r>
            <a:r>
              <a:rPr sz="2200" spc="-65" dirty="0">
                <a:latin typeface="Arial"/>
                <a:cs typeface="Arial"/>
              </a:rPr>
              <a:t>working </a:t>
            </a:r>
            <a:r>
              <a:rPr sz="2200" spc="-95" dirty="0">
                <a:latin typeface="Arial"/>
                <a:cs typeface="Arial"/>
              </a:rPr>
              <a:t>nearby </a:t>
            </a:r>
            <a:r>
              <a:rPr sz="2200" spc="10" dirty="0">
                <a:latin typeface="Arial"/>
                <a:cs typeface="Arial"/>
              </a:rPr>
              <a:t>with </a:t>
            </a:r>
            <a:r>
              <a:rPr sz="2200" spc="-175" dirty="0">
                <a:latin typeface="Arial"/>
                <a:cs typeface="Arial"/>
              </a:rPr>
              <a:t>a  </a:t>
            </a:r>
            <a:r>
              <a:rPr sz="2200" spc="-60" dirty="0">
                <a:latin typeface="Arial"/>
                <a:cs typeface="Arial"/>
              </a:rPr>
              <a:t>student. </a:t>
            </a:r>
            <a:r>
              <a:rPr sz="2200" spc="-235" dirty="0">
                <a:latin typeface="Arial"/>
                <a:cs typeface="Arial"/>
              </a:rPr>
              <a:t>You </a:t>
            </a:r>
            <a:r>
              <a:rPr sz="2200" spc="-105" dirty="0">
                <a:latin typeface="Arial"/>
                <a:cs typeface="Arial"/>
              </a:rPr>
              <a:t>observe </a:t>
            </a:r>
            <a:r>
              <a:rPr sz="2200" spc="-10" dirty="0">
                <a:latin typeface="Arial"/>
                <a:cs typeface="Arial"/>
              </a:rPr>
              <a:t>that </a:t>
            </a:r>
            <a:r>
              <a:rPr sz="2200" spc="-30" dirty="0">
                <a:latin typeface="Arial"/>
                <a:cs typeface="Arial"/>
              </a:rPr>
              <a:t>the </a:t>
            </a:r>
            <a:r>
              <a:rPr sz="2200" spc="-55" dirty="0">
                <a:latin typeface="Arial"/>
                <a:cs typeface="Arial"/>
              </a:rPr>
              <a:t>volunteer </a:t>
            </a:r>
            <a:r>
              <a:rPr sz="2200" spc="-125" dirty="0">
                <a:latin typeface="Arial"/>
                <a:cs typeface="Arial"/>
              </a:rPr>
              <a:t>appears</a:t>
            </a:r>
            <a:r>
              <a:rPr sz="2200" spc="-315" dirty="0">
                <a:latin typeface="Arial"/>
                <a:cs typeface="Arial"/>
              </a:rPr>
              <a:t> </a:t>
            </a:r>
            <a:r>
              <a:rPr sz="2200" spc="-120" dirty="0">
                <a:latin typeface="Arial"/>
                <a:cs typeface="Arial"/>
              </a:rPr>
              <a:t>angry,  </a:t>
            </a:r>
            <a:r>
              <a:rPr sz="2200" spc="-114" dirty="0">
                <a:latin typeface="Arial"/>
                <a:cs typeface="Arial"/>
              </a:rPr>
              <a:t>is </a:t>
            </a:r>
            <a:r>
              <a:rPr sz="2200" spc="-95" dirty="0">
                <a:latin typeface="Arial"/>
                <a:cs typeface="Arial"/>
              </a:rPr>
              <a:t>raising </a:t>
            </a:r>
            <a:r>
              <a:rPr sz="2200" spc="-60" dirty="0">
                <a:latin typeface="Arial"/>
                <a:cs typeface="Arial"/>
              </a:rPr>
              <a:t>her </a:t>
            </a:r>
            <a:r>
              <a:rPr sz="2200" spc="-100" dirty="0">
                <a:latin typeface="Arial"/>
                <a:cs typeface="Arial"/>
              </a:rPr>
              <a:t>voice </a:t>
            </a:r>
            <a:r>
              <a:rPr sz="2200" spc="-35" dirty="0">
                <a:latin typeface="Arial"/>
                <a:cs typeface="Arial"/>
              </a:rPr>
              <a:t>at </a:t>
            </a:r>
            <a:r>
              <a:rPr sz="2200" spc="-30" dirty="0">
                <a:latin typeface="Arial"/>
                <a:cs typeface="Arial"/>
              </a:rPr>
              <a:t>the </a:t>
            </a:r>
            <a:r>
              <a:rPr sz="2200" spc="-60" dirty="0">
                <a:latin typeface="Arial"/>
                <a:cs typeface="Arial"/>
              </a:rPr>
              <a:t>student, </a:t>
            </a:r>
            <a:r>
              <a:rPr sz="2200" spc="-105" dirty="0">
                <a:latin typeface="Arial"/>
                <a:cs typeface="Arial"/>
              </a:rPr>
              <a:t>and </a:t>
            </a:r>
            <a:r>
              <a:rPr sz="2200" spc="-85" dirty="0">
                <a:latin typeface="Arial"/>
                <a:cs typeface="Arial"/>
              </a:rPr>
              <a:t>poking </a:t>
            </a:r>
            <a:r>
              <a:rPr sz="2200" spc="-30" dirty="0">
                <a:latin typeface="Arial"/>
                <a:cs typeface="Arial"/>
              </a:rPr>
              <a:t>the  </a:t>
            </a:r>
            <a:r>
              <a:rPr sz="2200" spc="-60" dirty="0">
                <a:latin typeface="Arial"/>
                <a:cs typeface="Arial"/>
              </a:rPr>
              <a:t>student </a:t>
            </a:r>
            <a:r>
              <a:rPr sz="2200" spc="-70" dirty="0">
                <a:latin typeface="Arial"/>
                <a:cs typeface="Arial"/>
              </a:rPr>
              <a:t>on </a:t>
            </a:r>
            <a:r>
              <a:rPr sz="2200" spc="-35" dirty="0">
                <a:latin typeface="Arial"/>
                <a:cs typeface="Arial"/>
              </a:rPr>
              <a:t>the </a:t>
            </a:r>
            <a:r>
              <a:rPr sz="2200" spc="-100" dirty="0">
                <a:latin typeface="Arial"/>
                <a:cs typeface="Arial"/>
              </a:rPr>
              <a:t>shoulder. </a:t>
            </a:r>
            <a:r>
              <a:rPr sz="2200" spc="-235" dirty="0">
                <a:latin typeface="Arial"/>
                <a:cs typeface="Arial"/>
              </a:rPr>
              <a:t>You </a:t>
            </a:r>
            <a:r>
              <a:rPr sz="2200" spc="-140" dirty="0">
                <a:latin typeface="Arial"/>
                <a:cs typeface="Arial"/>
              </a:rPr>
              <a:t>have </a:t>
            </a:r>
            <a:r>
              <a:rPr sz="2200" spc="-80" dirty="0">
                <a:latin typeface="Arial"/>
                <a:cs typeface="Arial"/>
              </a:rPr>
              <a:t>worked </a:t>
            </a:r>
            <a:r>
              <a:rPr sz="2200" spc="10" dirty="0">
                <a:latin typeface="Arial"/>
                <a:cs typeface="Arial"/>
              </a:rPr>
              <a:t>with </a:t>
            </a:r>
            <a:r>
              <a:rPr sz="2200" spc="-45" dirty="0">
                <a:latin typeface="Arial"/>
                <a:cs typeface="Arial"/>
              </a:rPr>
              <a:t>this  </a:t>
            </a:r>
            <a:r>
              <a:rPr sz="2200" spc="-55" dirty="0">
                <a:latin typeface="Arial"/>
                <a:cs typeface="Arial"/>
              </a:rPr>
              <a:t>volunteer </a:t>
            </a:r>
            <a:r>
              <a:rPr sz="2200" spc="-50" dirty="0">
                <a:latin typeface="Arial"/>
                <a:cs typeface="Arial"/>
              </a:rPr>
              <a:t>all </a:t>
            </a:r>
            <a:r>
              <a:rPr sz="2200" spc="-105" dirty="0">
                <a:latin typeface="Arial"/>
                <a:cs typeface="Arial"/>
              </a:rPr>
              <a:t>year and </a:t>
            </a:r>
            <a:r>
              <a:rPr sz="2200" spc="-95" dirty="0">
                <a:latin typeface="Arial"/>
                <a:cs typeface="Arial"/>
              </a:rPr>
              <a:t>usually </a:t>
            </a:r>
            <a:r>
              <a:rPr sz="2200" spc="-140" dirty="0">
                <a:latin typeface="Arial"/>
                <a:cs typeface="Arial"/>
              </a:rPr>
              <a:t>have </a:t>
            </a:r>
            <a:r>
              <a:rPr sz="2200" spc="-60" dirty="0">
                <a:latin typeface="Arial"/>
                <a:cs typeface="Arial"/>
              </a:rPr>
              <a:t>morning </a:t>
            </a:r>
            <a:r>
              <a:rPr sz="2200" spc="-70" dirty="0">
                <a:latin typeface="Arial"/>
                <a:cs typeface="Arial"/>
              </a:rPr>
              <a:t>tea </a:t>
            </a:r>
            <a:r>
              <a:rPr sz="2200" spc="10" dirty="0">
                <a:latin typeface="Arial"/>
                <a:cs typeface="Arial"/>
              </a:rPr>
              <a:t>with  </a:t>
            </a:r>
            <a:r>
              <a:rPr sz="2200" spc="-114" dirty="0">
                <a:latin typeface="Arial"/>
                <a:cs typeface="Arial"/>
              </a:rPr>
              <a:t>her.</a:t>
            </a:r>
            <a:endParaRPr sz="2200">
              <a:latin typeface="Arial"/>
              <a:cs typeface="Arial"/>
            </a:endParaRPr>
          </a:p>
          <a:p>
            <a:pPr>
              <a:lnSpc>
                <a:spcPct val="100000"/>
              </a:lnSpc>
            </a:pPr>
            <a:endParaRPr sz="2300">
              <a:latin typeface="Times New Roman"/>
              <a:cs typeface="Times New Roman"/>
            </a:endParaRPr>
          </a:p>
          <a:p>
            <a:pPr marL="12700">
              <a:lnSpc>
                <a:spcPct val="100000"/>
              </a:lnSpc>
            </a:pPr>
            <a:r>
              <a:rPr sz="2200" spc="-65" dirty="0">
                <a:latin typeface="Arial"/>
                <a:cs typeface="Arial"/>
              </a:rPr>
              <a:t>What </a:t>
            </a:r>
            <a:r>
              <a:rPr sz="2200" spc="-75" dirty="0">
                <a:latin typeface="Arial"/>
                <a:cs typeface="Arial"/>
              </a:rPr>
              <a:t>do </a:t>
            </a:r>
            <a:r>
              <a:rPr sz="2200" spc="-90" dirty="0">
                <a:latin typeface="Arial"/>
                <a:cs typeface="Arial"/>
              </a:rPr>
              <a:t>you</a:t>
            </a:r>
            <a:r>
              <a:rPr sz="2200" spc="-210" dirty="0">
                <a:latin typeface="Arial"/>
                <a:cs typeface="Arial"/>
              </a:rPr>
              <a:t> </a:t>
            </a:r>
            <a:r>
              <a:rPr sz="2200" spc="-120" dirty="0">
                <a:latin typeface="Arial"/>
                <a:cs typeface="Arial"/>
              </a:rPr>
              <a:t>do?</a:t>
            </a:r>
            <a:endParaRPr sz="2200">
              <a:latin typeface="Arial"/>
              <a:cs typeface="Arial"/>
            </a:endParaRPr>
          </a:p>
        </p:txBody>
      </p:sp>
      <p:sp>
        <p:nvSpPr>
          <p:cNvPr id="3" name="object 3"/>
          <p:cNvSpPr/>
          <p:nvPr/>
        </p:nvSpPr>
        <p:spPr>
          <a:xfrm>
            <a:off x="1632204" y="77723"/>
            <a:ext cx="7511796" cy="16977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73351" y="99060"/>
            <a:ext cx="7444740" cy="161086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08048" y="333756"/>
            <a:ext cx="6984492" cy="115062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908048" y="333756"/>
            <a:ext cx="6985000" cy="1150620"/>
          </a:xfrm>
          <a:prstGeom prst="rect">
            <a:avLst/>
          </a:prstGeom>
          <a:ln w="9144">
            <a:solidFill>
              <a:srgbClr val="97B853"/>
            </a:solidFill>
          </a:ln>
        </p:spPr>
        <p:txBody>
          <a:bodyPr vert="horz" wrap="square" lIns="0" tIns="2540" rIns="0" bIns="0" rtlCol="0">
            <a:spAutoFit/>
          </a:bodyPr>
          <a:lstStyle/>
          <a:p>
            <a:pPr>
              <a:lnSpc>
                <a:spcPct val="100000"/>
              </a:lnSpc>
              <a:spcBef>
                <a:spcPts val="20"/>
              </a:spcBef>
            </a:pPr>
            <a:endParaRPr sz="2300">
              <a:latin typeface="Times New Roman"/>
              <a:cs typeface="Times New Roman"/>
            </a:endParaRPr>
          </a:p>
          <a:p>
            <a:pPr marL="19685" algn="ctr">
              <a:lnSpc>
                <a:spcPct val="100000"/>
              </a:lnSpc>
            </a:pPr>
            <a:r>
              <a:rPr sz="2800" spc="-250" dirty="0"/>
              <a:t>SCENARIO</a:t>
            </a:r>
            <a:r>
              <a:rPr sz="2800" spc="-525" dirty="0"/>
              <a:t> </a:t>
            </a:r>
            <a:r>
              <a:rPr sz="2800" spc="-225" dirty="0"/>
              <a:t>2</a:t>
            </a:r>
            <a:endParaRPr sz="2800"/>
          </a:p>
        </p:txBody>
      </p:sp>
      <p:pic>
        <p:nvPicPr>
          <p:cNvPr id="7" name="officeArt object"/>
          <p:cNvPicPr/>
          <p:nvPr/>
        </p:nvPicPr>
        <p:blipFill>
          <a:blip r:embed="rId5">
            <a:extLst/>
          </a:blip>
          <a:srcRect l="4171" r="4171"/>
          <a:stretch>
            <a:fillRect/>
          </a:stretch>
        </p:blipFill>
        <p:spPr>
          <a:xfrm>
            <a:off x="227359" y="6172200"/>
            <a:ext cx="1391722"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2204" y="76200"/>
            <a:ext cx="7495032" cy="16992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673351" y="97535"/>
            <a:ext cx="7408164" cy="161239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908048" y="332231"/>
            <a:ext cx="6947916" cy="1152144"/>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908048" y="332231"/>
            <a:ext cx="6948170" cy="1152525"/>
          </a:xfrm>
          <a:prstGeom prst="rect">
            <a:avLst/>
          </a:prstGeom>
          <a:ln w="9144">
            <a:solidFill>
              <a:srgbClr val="97B853"/>
            </a:solidFill>
          </a:ln>
        </p:spPr>
        <p:txBody>
          <a:bodyPr vert="horz" wrap="square" lIns="0" tIns="3810" rIns="0" bIns="0" rtlCol="0">
            <a:spAutoFit/>
          </a:bodyPr>
          <a:lstStyle/>
          <a:p>
            <a:pPr>
              <a:lnSpc>
                <a:spcPct val="100000"/>
              </a:lnSpc>
              <a:spcBef>
                <a:spcPts val="30"/>
              </a:spcBef>
            </a:pPr>
            <a:endParaRPr sz="2300">
              <a:latin typeface="Times New Roman"/>
              <a:cs typeface="Times New Roman"/>
            </a:endParaRPr>
          </a:p>
          <a:p>
            <a:pPr marL="20320" algn="ctr">
              <a:lnSpc>
                <a:spcPct val="100000"/>
              </a:lnSpc>
            </a:pPr>
            <a:r>
              <a:rPr sz="2800" spc="-250" dirty="0"/>
              <a:t>SCENARIO</a:t>
            </a:r>
            <a:r>
              <a:rPr sz="2800" spc="-520" dirty="0"/>
              <a:t> </a:t>
            </a:r>
            <a:r>
              <a:rPr sz="2800" spc="-225" dirty="0"/>
              <a:t>3</a:t>
            </a:r>
            <a:endParaRPr sz="2800"/>
          </a:p>
        </p:txBody>
      </p:sp>
      <p:sp>
        <p:nvSpPr>
          <p:cNvPr id="6" name="object 6"/>
          <p:cNvSpPr txBox="1"/>
          <p:nvPr/>
        </p:nvSpPr>
        <p:spPr>
          <a:xfrm>
            <a:off x="2274823" y="2221737"/>
            <a:ext cx="6144260" cy="2841625"/>
          </a:xfrm>
          <a:prstGeom prst="rect">
            <a:avLst/>
          </a:prstGeom>
        </p:spPr>
        <p:txBody>
          <a:bodyPr vert="horz" wrap="square" lIns="0" tIns="12065" rIns="0" bIns="0" rtlCol="0">
            <a:spAutoFit/>
          </a:bodyPr>
          <a:lstStyle/>
          <a:p>
            <a:pPr marL="12700" marR="5080">
              <a:lnSpc>
                <a:spcPct val="100000"/>
              </a:lnSpc>
              <a:spcBef>
                <a:spcPts val="95"/>
              </a:spcBef>
            </a:pPr>
            <a:r>
              <a:rPr sz="2200" spc="-235" dirty="0">
                <a:latin typeface="Arial"/>
                <a:cs typeface="Arial"/>
              </a:rPr>
              <a:t>You </a:t>
            </a:r>
            <a:r>
              <a:rPr sz="2200" spc="-100" dirty="0">
                <a:latin typeface="Arial"/>
                <a:cs typeface="Arial"/>
              </a:rPr>
              <a:t>are </a:t>
            </a:r>
            <a:r>
              <a:rPr sz="2200" spc="-175" dirty="0">
                <a:latin typeface="Arial"/>
                <a:cs typeface="Arial"/>
              </a:rPr>
              <a:t>a </a:t>
            </a:r>
            <a:r>
              <a:rPr sz="2200" spc="-55" dirty="0">
                <a:latin typeface="Arial"/>
                <a:cs typeface="Arial"/>
              </a:rPr>
              <a:t>volunteer </a:t>
            </a:r>
            <a:r>
              <a:rPr sz="2200" spc="-105" dirty="0">
                <a:latin typeface="Arial"/>
                <a:cs typeface="Arial"/>
              </a:rPr>
              <a:t>and </a:t>
            </a:r>
            <a:r>
              <a:rPr sz="2200" spc="-135" dirty="0">
                <a:latin typeface="Arial"/>
                <a:cs typeface="Arial"/>
              </a:rPr>
              <a:t>assist </a:t>
            </a:r>
            <a:r>
              <a:rPr sz="2200" spc="10" dirty="0">
                <a:latin typeface="Arial"/>
                <a:cs typeface="Arial"/>
              </a:rPr>
              <a:t>with </a:t>
            </a:r>
            <a:r>
              <a:rPr sz="2200" spc="-30" dirty="0">
                <a:latin typeface="Arial"/>
                <a:cs typeface="Arial"/>
              </a:rPr>
              <a:t>the </a:t>
            </a:r>
            <a:r>
              <a:rPr sz="2200" spc="-114" dirty="0">
                <a:latin typeface="Arial"/>
                <a:cs typeface="Arial"/>
              </a:rPr>
              <a:t>school’s </a:t>
            </a:r>
            <a:r>
              <a:rPr sz="2200" spc="-210" dirty="0">
                <a:latin typeface="Arial"/>
                <a:cs typeface="Arial"/>
              </a:rPr>
              <a:t>Year </a:t>
            </a:r>
            <a:r>
              <a:rPr sz="2200" spc="-114" dirty="0">
                <a:latin typeface="Arial"/>
                <a:cs typeface="Arial"/>
              </a:rPr>
              <a:t>8  </a:t>
            </a:r>
            <a:r>
              <a:rPr sz="2200" spc="-45" dirty="0">
                <a:latin typeface="Arial"/>
                <a:cs typeface="Arial"/>
              </a:rPr>
              <a:t>netball </a:t>
            </a:r>
            <a:r>
              <a:rPr sz="2200" spc="-70" dirty="0">
                <a:latin typeface="Arial"/>
                <a:cs typeface="Arial"/>
              </a:rPr>
              <a:t>team. </a:t>
            </a:r>
            <a:r>
              <a:rPr sz="2200" spc="-235" dirty="0">
                <a:latin typeface="Arial"/>
                <a:cs typeface="Arial"/>
              </a:rPr>
              <a:t>You </a:t>
            </a:r>
            <a:r>
              <a:rPr sz="2200" spc="-55" dirty="0">
                <a:latin typeface="Arial"/>
                <a:cs typeface="Arial"/>
              </a:rPr>
              <a:t>notice </a:t>
            </a:r>
            <a:r>
              <a:rPr sz="2200" spc="-5" dirty="0">
                <a:latin typeface="Arial"/>
                <a:cs typeface="Arial"/>
              </a:rPr>
              <a:t>that </a:t>
            </a:r>
            <a:r>
              <a:rPr sz="2200" spc="-175" dirty="0">
                <a:latin typeface="Arial"/>
                <a:cs typeface="Arial"/>
              </a:rPr>
              <a:t>a </a:t>
            </a:r>
            <a:r>
              <a:rPr sz="2200" spc="-85" dirty="0">
                <a:latin typeface="Arial"/>
                <a:cs typeface="Arial"/>
              </a:rPr>
              <a:t>female </a:t>
            </a:r>
            <a:r>
              <a:rPr sz="2200" spc="-60" dirty="0">
                <a:latin typeface="Arial"/>
                <a:cs typeface="Arial"/>
              </a:rPr>
              <a:t>student </a:t>
            </a:r>
            <a:r>
              <a:rPr sz="2200" spc="-70" dirty="0">
                <a:latin typeface="Arial"/>
                <a:cs typeface="Arial"/>
              </a:rPr>
              <a:t>on </a:t>
            </a:r>
            <a:r>
              <a:rPr sz="2200" spc="-35" dirty="0">
                <a:latin typeface="Arial"/>
                <a:cs typeface="Arial"/>
              </a:rPr>
              <a:t>the  </a:t>
            </a:r>
            <a:r>
              <a:rPr sz="2200" spc="-70" dirty="0">
                <a:latin typeface="Arial"/>
                <a:cs typeface="Arial"/>
              </a:rPr>
              <a:t>team, </a:t>
            </a:r>
            <a:r>
              <a:rPr sz="2200" spc="-55" dirty="0">
                <a:latin typeface="Arial"/>
                <a:cs typeface="Arial"/>
              </a:rPr>
              <a:t>who </a:t>
            </a:r>
            <a:r>
              <a:rPr sz="2200" spc="-114" dirty="0">
                <a:latin typeface="Arial"/>
                <a:cs typeface="Arial"/>
              </a:rPr>
              <a:t>is </a:t>
            </a:r>
            <a:r>
              <a:rPr sz="2200" spc="-60" dirty="0">
                <a:latin typeface="Arial"/>
                <a:cs typeface="Arial"/>
              </a:rPr>
              <a:t>your </a:t>
            </a:r>
            <a:r>
              <a:rPr sz="2200" spc="-85" dirty="0">
                <a:latin typeface="Arial"/>
                <a:cs typeface="Arial"/>
              </a:rPr>
              <a:t>daughter’s </a:t>
            </a:r>
            <a:r>
              <a:rPr sz="2200" spc="-90" dirty="0">
                <a:latin typeface="Arial"/>
                <a:cs typeface="Arial"/>
              </a:rPr>
              <a:t>best </a:t>
            </a:r>
            <a:r>
              <a:rPr sz="2200" spc="-35" dirty="0">
                <a:latin typeface="Arial"/>
                <a:cs typeface="Arial"/>
              </a:rPr>
              <a:t>friend, </a:t>
            </a:r>
            <a:r>
              <a:rPr sz="2200" spc="-165" dirty="0">
                <a:latin typeface="Arial"/>
                <a:cs typeface="Arial"/>
              </a:rPr>
              <a:t>has </a:t>
            </a:r>
            <a:r>
              <a:rPr sz="2200" spc="-95" dirty="0">
                <a:latin typeface="Arial"/>
                <a:cs typeface="Arial"/>
              </a:rPr>
              <a:t>cuts </a:t>
            </a:r>
            <a:r>
              <a:rPr sz="2200" spc="-70" dirty="0">
                <a:latin typeface="Arial"/>
                <a:cs typeface="Arial"/>
              </a:rPr>
              <a:t>on  </a:t>
            </a:r>
            <a:r>
              <a:rPr sz="2200" spc="-60" dirty="0">
                <a:latin typeface="Arial"/>
                <a:cs typeface="Arial"/>
              </a:rPr>
              <a:t>her </a:t>
            </a:r>
            <a:r>
              <a:rPr sz="2200" spc="-114" dirty="0">
                <a:latin typeface="Arial"/>
                <a:cs typeface="Arial"/>
              </a:rPr>
              <a:t>arms </a:t>
            </a:r>
            <a:r>
              <a:rPr sz="2200" spc="-105" dirty="0">
                <a:latin typeface="Arial"/>
                <a:cs typeface="Arial"/>
              </a:rPr>
              <a:t>and </a:t>
            </a:r>
            <a:r>
              <a:rPr sz="2200" spc="-125" dirty="0">
                <a:latin typeface="Arial"/>
                <a:cs typeface="Arial"/>
              </a:rPr>
              <a:t>legs. </a:t>
            </a:r>
            <a:r>
              <a:rPr sz="2200" spc="-240" dirty="0">
                <a:latin typeface="Arial"/>
                <a:cs typeface="Arial"/>
              </a:rPr>
              <a:t>You </a:t>
            </a:r>
            <a:r>
              <a:rPr sz="2200" spc="-75" dirty="0">
                <a:latin typeface="Arial"/>
                <a:cs typeface="Arial"/>
              </a:rPr>
              <a:t>discreetly </a:t>
            </a:r>
            <a:r>
              <a:rPr sz="2200" spc="-65" dirty="0">
                <a:latin typeface="Arial"/>
                <a:cs typeface="Arial"/>
              </a:rPr>
              <a:t>enquire </a:t>
            </a:r>
            <a:r>
              <a:rPr sz="2200" spc="-105" dirty="0">
                <a:latin typeface="Arial"/>
                <a:cs typeface="Arial"/>
              </a:rPr>
              <a:t>and </a:t>
            </a:r>
            <a:r>
              <a:rPr sz="2200" spc="-150" dirty="0">
                <a:latin typeface="Arial"/>
                <a:cs typeface="Arial"/>
              </a:rPr>
              <a:t>she </a:t>
            </a:r>
            <a:r>
              <a:rPr sz="2200" spc="-50" dirty="0">
                <a:latin typeface="Arial"/>
                <a:cs typeface="Arial"/>
              </a:rPr>
              <a:t>tells  </a:t>
            </a:r>
            <a:r>
              <a:rPr sz="2200" spc="-90" dirty="0">
                <a:latin typeface="Arial"/>
                <a:cs typeface="Arial"/>
              </a:rPr>
              <a:t>you </a:t>
            </a:r>
            <a:r>
              <a:rPr sz="2200" spc="-5" dirty="0">
                <a:latin typeface="Arial"/>
                <a:cs typeface="Arial"/>
              </a:rPr>
              <a:t>that </a:t>
            </a:r>
            <a:r>
              <a:rPr sz="2200" spc="-150" dirty="0">
                <a:latin typeface="Arial"/>
                <a:cs typeface="Arial"/>
              </a:rPr>
              <a:t>she </a:t>
            </a:r>
            <a:r>
              <a:rPr sz="2200" spc="-45" dirty="0">
                <a:latin typeface="Arial"/>
                <a:cs typeface="Arial"/>
              </a:rPr>
              <a:t>did </a:t>
            </a:r>
            <a:r>
              <a:rPr sz="2200" spc="65" dirty="0">
                <a:latin typeface="Arial"/>
                <a:cs typeface="Arial"/>
              </a:rPr>
              <a:t>it </a:t>
            </a:r>
            <a:r>
              <a:rPr sz="2200" spc="10" dirty="0">
                <a:latin typeface="Arial"/>
                <a:cs typeface="Arial"/>
              </a:rPr>
              <a:t>to </a:t>
            </a:r>
            <a:r>
              <a:rPr sz="2200" spc="-80" dirty="0">
                <a:latin typeface="Arial"/>
                <a:cs typeface="Arial"/>
              </a:rPr>
              <a:t>herself </a:t>
            </a:r>
            <a:r>
              <a:rPr sz="2200" spc="-150" dirty="0">
                <a:latin typeface="Arial"/>
                <a:cs typeface="Arial"/>
              </a:rPr>
              <a:t>because she </a:t>
            </a:r>
            <a:r>
              <a:rPr sz="2200" spc="-155" dirty="0">
                <a:latin typeface="Arial"/>
                <a:cs typeface="Arial"/>
              </a:rPr>
              <a:t>was </a:t>
            </a:r>
            <a:r>
              <a:rPr sz="2200" spc="-65" dirty="0">
                <a:latin typeface="Arial"/>
                <a:cs typeface="Arial"/>
              </a:rPr>
              <a:t>really  </a:t>
            </a:r>
            <a:r>
              <a:rPr sz="2200" spc="-110" dirty="0">
                <a:latin typeface="Arial"/>
                <a:cs typeface="Arial"/>
              </a:rPr>
              <a:t>unhappy.</a:t>
            </a:r>
            <a:endParaRPr sz="2200">
              <a:latin typeface="Arial"/>
              <a:cs typeface="Arial"/>
            </a:endParaRPr>
          </a:p>
          <a:p>
            <a:pPr>
              <a:lnSpc>
                <a:spcPct val="100000"/>
              </a:lnSpc>
              <a:spcBef>
                <a:spcPts val="20"/>
              </a:spcBef>
            </a:pPr>
            <a:endParaRPr sz="3200">
              <a:latin typeface="Times New Roman"/>
              <a:cs typeface="Times New Roman"/>
            </a:endParaRPr>
          </a:p>
          <a:p>
            <a:pPr marL="12700">
              <a:lnSpc>
                <a:spcPct val="100000"/>
              </a:lnSpc>
            </a:pPr>
            <a:r>
              <a:rPr sz="2200" spc="-65" dirty="0">
                <a:latin typeface="Arial"/>
                <a:cs typeface="Arial"/>
              </a:rPr>
              <a:t>What </a:t>
            </a:r>
            <a:r>
              <a:rPr sz="2200" spc="-70" dirty="0">
                <a:latin typeface="Arial"/>
                <a:cs typeface="Arial"/>
              </a:rPr>
              <a:t>do </a:t>
            </a:r>
            <a:r>
              <a:rPr sz="2200" spc="-90" dirty="0">
                <a:latin typeface="Arial"/>
                <a:cs typeface="Arial"/>
              </a:rPr>
              <a:t>you</a:t>
            </a:r>
            <a:r>
              <a:rPr sz="2200" spc="-215" dirty="0">
                <a:latin typeface="Arial"/>
                <a:cs typeface="Arial"/>
              </a:rPr>
              <a:t> </a:t>
            </a:r>
            <a:r>
              <a:rPr sz="2200" spc="-120" dirty="0">
                <a:latin typeface="Arial"/>
                <a:cs typeface="Arial"/>
              </a:rPr>
              <a:t>do?</a:t>
            </a:r>
            <a:endParaRPr sz="2200">
              <a:latin typeface="Arial"/>
              <a:cs typeface="Arial"/>
            </a:endParaRPr>
          </a:p>
        </p:txBody>
      </p:sp>
      <p:pic>
        <p:nvPicPr>
          <p:cNvPr id="7" name="officeArt object"/>
          <p:cNvPicPr/>
          <p:nvPr/>
        </p:nvPicPr>
        <p:blipFill>
          <a:blip r:embed="rId5">
            <a:extLst/>
          </a:blip>
          <a:srcRect l="4171" r="4171"/>
          <a:stretch>
            <a:fillRect/>
          </a:stretch>
        </p:blipFill>
        <p:spPr>
          <a:xfrm>
            <a:off x="227359" y="6172200"/>
            <a:ext cx="1391722"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74823" y="2232786"/>
            <a:ext cx="6223000" cy="2238375"/>
          </a:xfrm>
          <a:prstGeom prst="rect">
            <a:avLst/>
          </a:prstGeom>
        </p:spPr>
        <p:txBody>
          <a:bodyPr vert="horz" wrap="square" lIns="0" tIns="78740" rIns="0" bIns="0" rtlCol="0">
            <a:spAutoFit/>
          </a:bodyPr>
          <a:lstStyle/>
          <a:p>
            <a:pPr marL="12700" marR="5080">
              <a:lnSpc>
                <a:spcPct val="80000"/>
              </a:lnSpc>
              <a:spcBef>
                <a:spcPts val="620"/>
              </a:spcBef>
            </a:pPr>
            <a:r>
              <a:rPr sz="2200" spc="-235" dirty="0">
                <a:latin typeface="Arial"/>
                <a:cs typeface="Arial"/>
              </a:rPr>
              <a:t>You </a:t>
            </a:r>
            <a:r>
              <a:rPr sz="2200" spc="-100" dirty="0">
                <a:latin typeface="Arial"/>
                <a:cs typeface="Arial"/>
              </a:rPr>
              <a:t>are </a:t>
            </a:r>
            <a:r>
              <a:rPr sz="2200" spc="-175" dirty="0">
                <a:latin typeface="Arial"/>
                <a:cs typeface="Arial"/>
              </a:rPr>
              <a:t>a </a:t>
            </a:r>
            <a:r>
              <a:rPr sz="2200" spc="-55" dirty="0">
                <a:latin typeface="Arial"/>
                <a:cs typeface="Arial"/>
              </a:rPr>
              <a:t>volunteer </a:t>
            </a:r>
            <a:r>
              <a:rPr sz="2200" spc="-60" dirty="0">
                <a:latin typeface="Arial"/>
                <a:cs typeface="Arial"/>
              </a:rPr>
              <a:t>parent </a:t>
            </a:r>
            <a:r>
              <a:rPr sz="2200" spc="-114" dirty="0">
                <a:latin typeface="Arial"/>
                <a:cs typeface="Arial"/>
              </a:rPr>
              <a:t>assisting </a:t>
            </a:r>
            <a:r>
              <a:rPr sz="2200" spc="-105" dirty="0">
                <a:latin typeface="Arial"/>
                <a:cs typeface="Arial"/>
              </a:rPr>
              <a:t>school </a:t>
            </a:r>
            <a:r>
              <a:rPr sz="2200" spc="-55" dirty="0">
                <a:latin typeface="Arial"/>
                <a:cs typeface="Arial"/>
              </a:rPr>
              <a:t>staff </a:t>
            </a:r>
            <a:r>
              <a:rPr sz="2200" spc="-100" dirty="0">
                <a:latin typeface="Arial"/>
                <a:cs typeface="Arial"/>
              </a:rPr>
              <a:t>take  </a:t>
            </a:r>
            <a:r>
              <a:rPr sz="2200" spc="-30" dirty="0">
                <a:latin typeface="Arial"/>
                <a:cs typeface="Arial"/>
              </a:rPr>
              <a:t>the </a:t>
            </a:r>
            <a:r>
              <a:rPr sz="2200" spc="-210" dirty="0">
                <a:latin typeface="Arial"/>
                <a:cs typeface="Arial"/>
              </a:rPr>
              <a:t>Year </a:t>
            </a:r>
            <a:r>
              <a:rPr sz="2200" spc="-114" dirty="0">
                <a:latin typeface="Arial"/>
                <a:cs typeface="Arial"/>
              </a:rPr>
              <a:t>6 </a:t>
            </a:r>
            <a:r>
              <a:rPr sz="2200" spc="-165" dirty="0">
                <a:latin typeface="Arial"/>
                <a:cs typeface="Arial"/>
              </a:rPr>
              <a:t>class </a:t>
            </a:r>
            <a:r>
              <a:rPr sz="2200" spc="-70" dirty="0">
                <a:latin typeface="Arial"/>
                <a:cs typeface="Arial"/>
              </a:rPr>
              <a:t>on </a:t>
            </a:r>
            <a:r>
              <a:rPr sz="2200" spc="-125" dirty="0">
                <a:latin typeface="Arial"/>
                <a:cs typeface="Arial"/>
              </a:rPr>
              <a:t>an </a:t>
            </a:r>
            <a:r>
              <a:rPr sz="2200" spc="-110" dirty="0">
                <a:latin typeface="Arial"/>
                <a:cs typeface="Arial"/>
              </a:rPr>
              <a:t>excursion. </a:t>
            </a:r>
            <a:r>
              <a:rPr sz="2200" spc="-170" dirty="0">
                <a:latin typeface="Arial"/>
                <a:cs typeface="Arial"/>
              </a:rPr>
              <a:t>On </a:t>
            </a:r>
            <a:r>
              <a:rPr sz="2200" spc="-30" dirty="0">
                <a:latin typeface="Arial"/>
                <a:cs typeface="Arial"/>
              </a:rPr>
              <a:t>the </a:t>
            </a:r>
            <a:r>
              <a:rPr sz="2200" spc="-135" dirty="0">
                <a:latin typeface="Arial"/>
                <a:cs typeface="Arial"/>
              </a:rPr>
              <a:t>bus </a:t>
            </a:r>
            <a:r>
              <a:rPr sz="2200" spc="-95" dirty="0">
                <a:latin typeface="Arial"/>
                <a:cs typeface="Arial"/>
              </a:rPr>
              <a:t>one </a:t>
            </a:r>
            <a:r>
              <a:rPr sz="2200" spc="-5" dirty="0">
                <a:latin typeface="Arial"/>
                <a:cs typeface="Arial"/>
              </a:rPr>
              <a:t>of </a:t>
            </a:r>
            <a:r>
              <a:rPr sz="2200" spc="-30" dirty="0">
                <a:latin typeface="Arial"/>
                <a:cs typeface="Arial"/>
              </a:rPr>
              <a:t>the  </a:t>
            </a:r>
            <a:r>
              <a:rPr sz="2200" spc="-210" dirty="0">
                <a:latin typeface="Arial"/>
                <a:cs typeface="Arial"/>
              </a:rPr>
              <a:t>Year </a:t>
            </a:r>
            <a:r>
              <a:rPr sz="2200" spc="-114" dirty="0">
                <a:latin typeface="Arial"/>
                <a:cs typeface="Arial"/>
              </a:rPr>
              <a:t>6 </a:t>
            </a:r>
            <a:r>
              <a:rPr sz="2200" spc="-75" dirty="0">
                <a:latin typeface="Arial"/>
                <a:cs typeface="Arial"/>
              </a:rPr>
              <a:t>girls </a:t>
            </a:r>
            <a:r>
              <a:rPr sz="2200" spc="-50" dirty="0">
                <a:latin typeface="Arial"/>
                <a:cs typeface="Arial"/>
              </a:rPr>
              <a:t>tells </a:t>
            </a:r>
            <a:r>
              <a:rPr sz="2200" spc="-90" dirty="0">
                <a:latin typeface="Arial"/>
                <a:cs typeface="Arial"/>
              </a:rPr>
              <a:t>you </a:t>
            </a:r>
            <a:r>
              <a:rPr sz="2200" spc="-5" dirty="0">
                <a:latin typeface="Arial"/>
                <a:cs typeface="Arial"/>
              </a:rPr>
              <a:t>that </a:t>
            </a:r>
            <a:r>
              <a:rPr sz="2200" spc="-90" dirty="0">
                <a:latin typeface="Arial"/>
                <a:cs typeface="Arial"/>
              </a:rPr>
              <a:t>one </a:t>
            </a:r>
            <a:r>
              <a:rPr sz="2200" spc="-5" dirty="0">
                <a:latin typeface="Arial"/>
                <a:cs typeface="Arial"/>
              </a:rPr>
              <a:t>of </a:t>
            </a:r>
            <a:r>
              <a:rPr sz="2200" spc="-30" dirty="0">
                <a:latin typeface="Arial"/>
                <a:cs typeface="Arial"/>
              </a:rPr>
              <a:t>the </a:t>
            </a:r>
            <a:r>
              <a:rPr sz="2200" spc="-135" dirty="0">
                <a:latin typeface="Arial"/>
                <a:cs typeface="Arial"/>
              </a:rPr>
              <a:t>boys </a:t>
            </a:r>
            <a:r>
              <a:rPr sz="2200" spc="-165" dirty="0">
                <a:latin typeface="Arial"/>
                <a:cs typeface="Arial"/>
              </a:rPr>
              <a:t>has </a:t>
            </a:r>
            <a:r>
              <a:rPr sz="2200" spc="-105" dirty="0">
                <a:latin typeface="Arial"/>
                <a:cs typeface="Arial"/>
              </a:rPr>
              <a:t>been  </a:t>
            </a:r>
            <a:r>
              <a:rPr sz="2200" spc="-80" dirty="0">
                <a:latin typeface="Arial"/>
                <a:cs typeface="Arial"/>
              </a:rPr>
              <a:t>acting </a:t>
            </a:r>
            <a:r>
              <a:rPr sz="2200" spc="-30" dirty="0">
                <a:latin typeface="Arial"/>
                <a:cs typeface="Arial"/>
              </a:rPr>
              <a:t>in </a:t>
            </a:r>
            <a:r>
              <a:rPr sz="2200" spc="-175" dirty="0">
                <a:latin typeface="Arial"/>
                <a:cs typeface="Arial"/>
              </a:rPr>
              <a:t>a </a:t>
            </a:r>
            <a:r>
              <a:rPr sz="2200" spc="-120" dirty="0">
                <a:latin typeface="Arial"/>
                <a:cs typeface="Arial"/>
              </a:rPr>
              <a:t>sexually </a:t>
            </a:r>
            <a:r>
              <a:rPr sz="2200" spc="-55" dirty="0">
                <a:latin typeface="Arial"/>
                <a:cs typeface="Arial"/>
              </a:rPr>
              <a:t>inappropriate </a:t>
            </a:r>
            <a:r>
              <a:rPr sz="2200" spc="-85" dirty="0">
                <a:latin typeface="Arial"/>
                <a:cs typeface="Arial"/>
              </a:rPr>
              <a:t>manner </a:t>
            </a:r>
            <a:r>
              <a:rPr sz="2200" spc="-40" dirty="0">
                <a:latin typeface="Arial"/>
                <a:cs typeface="Arial"/>
              </a:rPr>
              <a:t>at </a:t>
            </a:r>
            <a:r>
              <a:rPr sz="2200" spc="-30" dirty="0">
                <a:latin typeface="Arial"/>
                <a:cs typeface="Arial"/>
              </a:rPr>
              <a:t>the </a:t>
            </a:r>
            <a:r>
              <a:rPr sz="2200" spc="-135" dirty="0">
                <a:latin typeface="Arial"/>
                <a:cs typeface="Arial"/>
              </a:rPr>
              <a:t>back  </a:t>
            </a:r>
            <a:r>
              <a:rPr sz="2200" spc="-5" dirty="0">
                <a:latin typeface="Arial"/>
                <a:cs typeface="Arial"/>
              </a:rPr>
              <a:t>of </a:t>
            </a:r>
            <a:r>
              <a:rPr sz="2200" spc="-30" dirty="0">
                <a:latin typeface="Arial"/>
                <a:cs typeface="Arial"/>
              </a:rPr>
              <a:t>the </a:t>
            </a:r>
            <a:r>
              <a:rPr sz="2200" spc="-114" dirty="0">
                <a:latin typeface="Arial"/>
                <a:cs typeface="Arial"/>
              </a:rPr>
              <a:t>bus. </a:t>
            </a:r>
            <a:r>
              <a:rPr sz="2200" spc="-165" dirty="0">
                <a:latin typeface="Arial"/>
                <a:cs typeface="Arial"/>
              </a:rPr>
              <a:t>The </a:t>
            </a:r>
            <a:r>
              <a:rPr sz="2200" spc="-95" dirty="0">
                <a:latin typeface="Arial"/>
                <a:cs typeface="Arial"/>
              </a:rPr>
              <a:t>male </a:t>
            </a:r>
            <a:r>
              <a:rPr sz="2200" spc="-60" dirty="0">
                <a:latin typeface="Arial"/>
                <a:cs typeface="Arial"/>
              </a:rPr>
              <a:t>student </a:t>
            </a:r>
            <a:r>
              <a:rPr sz="2200" spc="-114" dirty="0">
                <a:latin typeface="Arial"/>
                <a:cs typeface="Arial"/>
              </a:rPr>
              <a:t>is </a:t>
            </a:r>
            <a:r>
              <a:rPr sz="2200" spc="-30" dirty="0">
                <a:latin typeface="Arial"/>
                <a:cs typeface="Arial"/>
              </a:rPr>
              <a:t>the </a:t>
            </a:r>
            <a:r>
              <a:rPr sz="2200" spc="-130" dirty="0">
                <a:latin typeface="Arial"/>
                <a:cs typeface="Arial"/>
              </a:rPr>
              <a:t>son </a:t>
            </a:r>
            <a:r>
              <a:rPr sz="2200" spc="-5" dirty="0">
                <a:latin typeface="Arial"/>
                <a:cs typeface="Arial"/>
              </a:rPr>
              <a:t>of </a:t>
            </a:r>
            <a:r>
              <a:rPr sz="2200" spc="-175" dirty="0">
                <a:latin typeface="Arial"/>
                <a:cs typeface="Arial"/>
              </a:rPr>
              <a:t>a </a:t>
            </a:r>
            <a:r>
              <a:rPr sz="2200" spc="-35" dirty="0">
                <a:latin typeface="Arial"/>
                <a:cs typeface="Arial"/>
              </a:rPr>
              <a:t>friend</a:t>
            </a:r>
            <a:r>
              <a:rPr sz="2200" spc="-385" dirty="0">
                <a:latin typeface="Arial"/>
                <a:cs typeface="Arial"/>
              </a:rPr>
              <a:t> </a:t>
            </a:r>
            <a:r>
              <a:rPr sz="2200" spc="10" dirty="0">
                <a:latin typeface="Arial"/>
                <a:cs typeface="Arial"/>
              </a:rPr>
              <a:t>with  </a:t>
            </a:r>
            <a:r>
              <a:rPr sz="2200" spc="-60" dirty="0">
                <a:latin typeface="Arial"/>
                <a:cs typeface="Arial"/>
              </a:rPr>
              <a:t>whom </a:t>
            </a:r>
            <a:r>
              <a:rPr sz="2200" spc="-90" dirty="0">
                <a:latin typeface="Arial"/>
                <a:cs typeface="Arial"/>
              </a:rPr>
              <a:t>you </a:t>
            </a:r>
            <a:r>
              <a:rPr sz="2200" spc="-110" dirty="0">
                <a:latin typeface="Arial"/>
                <a:cs typeface="Arial"/>
              </a:rPr>
              <a:t>socialise</a:t>
            </a:r>
            <a:r>
              <a:rPr sz="2200" spc="-195" dirty="0">
                <a:latin typeface="Arial"/>
                <a:cs typeface="Arial"/>
              </a:rPr>
              <a:t> </a:t>
            </a:r>
            <a:r>
              <a:rPr sz="2200" spc="-80" dirty="0">
                <a:latin typeface="Arial"/>
                <a:cs typeface="Arial"/>
              </a:rPr>
              <a:t>regularly.</a:t>
            </a:r>
            <a:endParaRPr sz="2200">
              <a:latin typeface="Arial"/>
              <a:cs typeface="Arial"/>
            </a:endParaRPr>
          </a:p>
          <a:p>
            <a:pPr marL="12700">
              <a:lnSpc>
                <a:spcPct val="100000"/>
              </a:lnSpc>
              <a:spcBef>
                <a:spcPts val="1585"/>
              </a:spcBef>
            </a:pPr>
            <a:r>
              <a:rPr sz="2200" spc="-65" dirty="0">
                <a:latin typeface="Arial"/>
                <a:cs typeface="Arial"/>
              </a:rPr>
              <a:t>What </a:t>
            </a:r>
            <a:r>
              <a:rPr sz="2200" spc="-75" dirty="0">
                <a:latin typeface="Arial"/>
                <a:cs typeface="Arial"/>
              </a:rPr>
              <a:t>do </a:t>
            </a:r>
            <a:r>
              <a:rPr sz="2200" spc="-90" dirty="0">
                <a:latin typeface="Arial"/>
                <a:cs typeface="Arial"/>
              </a:rPr>
              <a:t>you</a:t>
            </a:r>
            <a:r>
              <a:rPr sz="2200" spc="-210" dirty="0">
                <a:latin typeface="Arial"/>
                <a:cs typeface="Arial"/>
              </a:rPr>
              <a:t> </a:t>
            </a:r>
            <a:r>
              <a:rPr sz="2200" spc="-120" dirty="0">
                <a:latin typeface="Arial"/>
                <a:cs typeface="Arial"/>
              </a:rPr>
              <a:t>do?</a:t>
            </a:r>
            <a:endParaRPr sz="2200">
              <a:latin typeface="Arial"/>
              <a:cs typeface="Arial"/>
            </a:endParaRPr>
          </a:p>
        </p:txBody>
      </p:sp>
      <p:sp>
        <p:nvSpPr>
          <p:cNvPr id="3" name="object 3"/>
          <p:cNvSpPr/>
          <p:nvPr/>
        </p:nvSpPr>
        <p:spPr>
          <a:xfrm>
            <a:off x="1632204" y="77723"/>
            <a:ext cx="7459980" cy="16261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73351" y="99060"/>
            <a:ext cx="7373111" cy="153924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08048" y="333756"/>
            <a:ext cx="6912864" cy="1078992"/>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908048" y="333756"/>
            <a:ext cx="6913245" cy="1079500"/>
          </a:xfrm>
          <a:prstGeom prst="rect">
            <a:avLst/>
          </a:prstGeom>
          <a:ln w="9144">
            <a:solidFill>
              <a:srgbClr val="97B853"/>
            </a:solidFill>
          </a:ln>
        </p:spPr>
        <p:txBody>
          <a:bodyPr vert="horz" wrap="square" lIns="0" tIns="302260" rIns="0" bIns="0" rtlCol="0">
            <a:spAutoFit/>
          </a:bodyPr>
          <a:lstStyle/>
          <a:p>
            <a:pPr marL="18415" algn="ctr">
              <a:lnSpc>
                <a:spcPct val="100000"/>
              </a:lnSpc>
              <a:spcBef>
                <a:spcPts val="2380"/>
              </a:spcBef>
            </a:pPr>
            <a:r>
              <a:rPr sz="2800" spc="-250" dirty="0"/>
              <a:t>SCENARIO</a:t>
            </a:r>
            <a:r>
              <a:rPr sz="2800" spc="-520" dirty="0"/>
              <a:t> </a:t>
            </a:r>
            <a:r>
              <a:rPr sz="2800" spc="-225" dirty="0"/>
              <a:t>4</a:t>
            </a:r>
            <a:endParaRPr sz="2800"/>
          </a:p>
        </p:txBody>
      </p:sp>
      <p:pic>
        <p:nvPicPr>
          <p:cNvPr id="7" name="officeArt object"/>
          <p:cNvPicPr/>
          <p:nvPr/>
        </p:nvPicPr>
        <p:blipFill>
          <a:blip r:embed="rId5">
            <a:extLst/>
          </a:blip>
          <a:srcRect l="4171" r="4171"/>
          <a:stretch>
            <a:fillRect/>
          </a:stretch>
        </p:blipFill>
        <p:spPr>
          <a:xfrm>
            <a:off x="227359" y="6172200"/>
            <a:ext cx="1391722"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383" y="15240"/>
            <a:ext cx="1658111" cy="684275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274823" y="2293747"/>
            <a:ext cx="5828030" cy="2171065"/>
          </a:xfrm>
          <a:prstGeom prst="rect">
            <a:avLst/>
          </a:prstGeom>
        </p:spPr>
        <p:txBody>
          <a:bodyPr vert="horz" wrap="square" lIns="0" tIns="12065" rIns="0" bIns="0" rtlCol="0">
            <a:spAutoFit/>
          </a:bodyPr>
          <a:lstStyle/>
          <a:p>
            <a:pPr marL="12700" marR="175260">
              <a:lnSpc>
                <a:spcPct val="100000"/>
              </a:lnSpc>
              <a:spcBef>
                <a:spcPts val="95"/>
              </a:spcBef>
            </a:pPr>
            <a:r>
              <a:rPr sz="2200" spc="-65" dirty="0">
                <a:latin typeface="Arial"/>
                <a:cs typeface="Arial"/>
              </a:rPr>
              <a:t>In </a:t>
            </a:r>
            <a:r>
              <a:rPr sz="2200" spc="-140" dirty="0">
                <a:latin typeface="Arial"/>
                <a:cs typeface="Arial"/>
              </a:rPr>
              <a:t>each </a:t>
            </a:r>
            <a:r>
              <a:rPr sz="2200" dirty="0">
                <a:latin typeface="Arial"/>
                <a:cs typeface="Arial"/>
              </a:rPr>
              <a:t>of </a:t>
            </a:r>
            <a:r>
              <a:rPr sz="2200" spc="-90" dirty="0">
                <a:latin typeface="Arial"/>
                <a:cs typeface="Arial"/>
              </a:rPr>
              <a:t>these </a:t>
            </a:r>
            <a:r>
              <a:rPr sz="2200" spc="-65" dirty="0">
                <a:latin typeface="Arial"/>
                <a:cs typeface="Arial"/>
              </a:rPr>
              <a:t>situations </a:t>
            </a:r>
            <a:r>
              <a:rPr sz="2200" spc="-85" dirty="0">
                <a:latin typeface="Arial"/>
                <a:cs typeface="Arial"/>
              </a:rPr>
              <a:t>you </a:t>
            </a:r>
            <a:r>
              <a:rPr sz="2200" spc="-90" dirty="0">
                <a:latin typeface="Arial"/>
                <a:cs typeface="Arial"/>
              </a:rPr>
              <a:t>should </a:t>
            </a:r>
            <a:r>
              <a:rPr sz="2200" spc="-15" dirty="0">
                <a:latin typeface="Arial"/>
                <a:cs typeface="Arial"/>
              </a:rPr>
              <a:t>report </a:t>
            </a:r>
            <a:r>
              <a:rPr sz="2200" spc="-30" dirty="0">
                <a:latin typeface="Arial"/>
                <a:cs typeface="Arial"/>
              </a:rPr>
              <a:t>the  </a:t>
            </a:r>
            <a:r>
              <a:rPr sz="2200" spc="-50" dirty="0">
                <a:latin typeface="Arial"/>
                <a:cs typeface="Arial"/>
              </a:rPr>
              <a:t>incident </a:t>
            </a:r>
            <a:r>
              <a:rPr sz="2200" spc="25" dirty="0">
                <a:latin typeface="Arial"/>
                <a:cs typeface="Arial"/>
              </a:rPr>
              <a:t>to</a:t>
            </a:r>
            <a:r>
              <a:rPr sz="2200" spc="-445" dirty="0">
                <a:latin typeface="Arial"/>
                <a:cs typeface="Arial"/>
              </a:rPr>
              <a:t> </a:t>
            </a:r>
            <a:r>
              <a:rPr sz="2200" spc="-30" dirty="0">
                <a:latin typeface="Arial"/>
                <a:cs typeface="Arial"/>
              </a:rPr>
              <a:t>the </a:t>
            </a:r>
            <a:r>
              <a:rPr sz="2200" spc="-165" dirty="0">
                <a:latin typeface="Arial"/>
                <a:cs typeface="Arial"/>
              </a:rPr>
              <a:t>class </a:t>
            </a:r>
            <a:r>
              <a:rPr sz="2200" spc="-75" dirty="0">
                <a:latin typeface="Arial"/>
                <a:cs typeface="Arial"/>
              </a:rPr>
              <a:t>teacher, </a:t>
            </a:r>
            <a:r>
              <a:rPr sz="2200" spc="-30" dirty="0">
                <a:latin typeface="Arial"/>
                <a:cs typeface="Arial"/>
              </a:rPr>
              <a:t>the </a:t>
            </a:r>
            <a:r>
              <a:rPr sz="2200" spc="-85" dirty="0">
                <a:latin typeface="Arial"/>
                <a:cs typeface="Arial"/>
              </a:rPr>
              <a:t>Principal </a:t>
            </a:r>
            <a:r>
              <a:rPr sz="2200" spc="-20" dirty="0">
                <a:latin typeface="Arial"/>
                <a:cs typeface="Arial"/>
              </a:rPr>
              <a:t>or </a:t>
            </a:r>
            <a:r>
              <a:rPr sz="2200" spc="-55" dirty="0">
                <a:latin typeface="Arial"/>
                <a:cs typeface="Arial"/>
              </a:rPr>
              <a:t>your  </a:t>
            </a:r>
            <a:r>
              <a:rPr sz="2200" spc="-100" dirty="0">
                <a:latin typeface="Arial"/>
                <a:cs typeface="Arial"/>
              </a:rPr>
              <a:t>school’s </a:t>
            </a:r>
            <a:r>
              <a:rPr sz="2200" spc="-25" dirty="0">
                <a:latin typeface="Arial"/>
                <a:cs typeface="Arial"/>
              </a:rPr>
              <a:t>other </a:t>
            </a:r>
            <a:r>
              <a:rPr sz="2200" spc="-85" dirty="0">
                <a:latin typeface="Arial"/>
                <a:cs typeface="Arial"/>
              </a:rPr>
              <a:t>Student </a:t>
            </a:r>
            <a:r>
              <a:rPr sz="2200" spc="-55" dirty="0">
                <a:latin typeface="Arial"/>
                <a:cs typeface="Arial"/>
              </a:rPr>
              <a:t>Protection</a:t>
            </a:r>
            <a:r>
              <a:rPr sz="2200" spc="-250" dirty="0">
                <a:latin typeface="Arial"/>
                <a:cs typeface="Arial"/>
              </a:rPr>
              <a:t> </a:t>
            </a:r>
            <a:r>
              <a:rPr sz="2200" spc="-95" dirty="0">
                <a:latin typeface="Arial"/>
                <a:cs typeface="Arial"/>
              </a:rPr>
              <a:t>Contact.</a:t>
            </a:r>
            <a:endParaRPr sz="2200" dirty="0">
              <a:latin typeface="Arial"/>
              <a:cs typeface="Arial"/>
            </a:endParaRPr>
          </a:p>
          <a:p>
            <a:pPr>
              <a:lnSpc>
                <a:spcPct val="100000"/>
              </a:lnSpc>
              <a:spcBef>
                <a:spcPts val="15"/>
              </a:spcBef>
            </a:pPr>
            <a:endParaRPr sz="3200" dirty="0">
              <a:latin typeface="Times New Roman"/>
              <a:cs typeface="Times New Roman"/>
            </a:endParaRPr>
          </a:p>
          <a:p>
            <a:pPr marL="12700" marR="5080">
              <a:lnSpc>
                <a:spcPct val="100000"/>
              </a:lnSpc>
              <a:spcBef>
                <a:spcPts val="5"/>
              </a:spcBef>
            </a:pPr>
            <a:r>
              <a:rPr sz="2200" spc="-185" dirty="0">
                <a:latin typeface="Arial"/>
                <a:cs typeface="Arial"/>
              </a:rPr>
              <a:t>You </a:t>
            </a:r>
            <a:r>
              <a:rPr sz="2200" spc="-75" dirty="0">
                <a:latin typeface="Arial"/>
                <a:cs typeface="Arial"/>
              </a:rPr>
              <a:t>do </a:t>
            </a:r>
            <a:r>
              <a:rPr sz="2200" spc="-10" dirty="0">
                <a:latin typeface="Arial"/>
                <a:cs typeface="Arial"/>
              </a:rPr>
              <a:t>not </a:t>
            </a:r>
            <a:r>
              <a:rPr sz="2200" spc="-125" dirty="0">
                <a:latin typeface="Arial"/>
                <a:cs typeface="Arial"/>
              </a:rPr>
              <a:t>have </a:t>
            </a:r>
            <a:r>
              <a:rPr sz="2200" spc="25" dirty="0">
                <a:latin typeface="Arial"/>
                <a:cs typeface="Arial"/>
              </a:rPr>
              <a:t>to </a:t>
            </a:r>
            <a:r>
              <a:rPr sz="2200" spc="-105" dirty="0">
                <a:latin typeface="Arial"/>
                <a:cs typeface="Arial"/>
              </a:rPr>
              <a:t>be sure </a:t>
            </a:r>
            <a:r>
              <a:rPr sz="2200" dirty="0">
                <a:latin typeface="Arial"/>
                <a:cs typeface="Arial"/>
              </a:rPr>
              <a:t>that </a:t>
            </a:r>
            <a:r>
              <a:rPr sz="2200" spc="-175" dirty="0">
                <a:latin typeface="Arial"/>
                <a:cs typeface="Arial"/>
              </a:rPr>
              <a:t>a </a:t>
            </a:r>
            <a:r>
              <a:rPr sz="2200" spc="-55" dirty="0">
                <a:latin typeface="Arial"/>
                <a:cs typeface="Arial"/>
              </a:rPr>
              <a:t>student </a:t>
            </a:r>
            <a:r>
              <a:rPr sz="2200" spc="-165" dirty="0">
                <a:latin typeface="Arial"/>
                <a:cs typeface="Arial"/>
              </a:rPr>
              <a:t>has</a:t>
            </a:r>
            <a:r>
              <a:rPr sz="2200" spc="-434" dirty="0">
                <a:latin typeface="Arial"/>
                <a:cs typeface="Arial"/>
              </a:rPr>
              <a:t> </a:t>
            </a:r>
            <a:r>
              <a:rPr sz="2200" spc="-110" dirty="0">
                <a:latin typeface="Arial"/>
                <a:cs typeface="Arial"/>
              </a:rPr>
              <a:t>been  </a:t>
            </a:r>
            <a:r>
              <a:rPr sz="2200" spc="-90" dirty="0">
                <a:latin typeface="Arial"/>
                <a:cs typeface="Arial"/>
              </a:rPr>
              <a:t>harmed </a:t>
            </a:r>
            <a:r>
              <a:rPr sz="2200" spc="25" dirty="0">
                <a:latin typeface="Arial"/>
                <a:cs typeface="Arial"/>
              </a:rPr>
              <a:t>to</a:t>
            </a:r>
            <a:r>
              <a:rPr sz="2200" spc="-120" dirty="0">
                <a:latin typeface="Arial"/>
                <a:cs typeface="Arial"/>
              </a:rPr>
              <a:t> </a:t>
            </a:r>
            <a:r>
              <a:rPr sz="2200" spc="-20" dirty="0">
                <a:latin typeface="Arial"/>
                <a:cs typeface="Arial"/>
              </a:rPr>
              <a:t>report.</a:t>
            </a:r>
            <a:endParaRPr sz="2200" dirty="0">
              <a:latin typeface="Arial"/>
              <a:cs typeface="Arial"/>
            </a:endParaRPr>
          </a:p>
        </p:txBody>
      </p:sp>
      <p:sp>
        <p:nvSpPr>
          <p:cNvPr id="4" name="object 4"/>
          <p:cNvSpPr/>
          <p:nvPr/>
        </p:nvSpPr>
        <p:spPr>
          <a:xfrm>
            <a:off x="1632204" y="77723"/>
            <a:ext cx="7511796" cy="169773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673351" y="99060"/>
            <a:ext cx="7444740" cy="16108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908048" y="333756"/>
            <a:ext cx="6984492" cy="1150620"/>
          </a:xfrm>
          <a:prstGeom prst="rect">
            <a:avLst/>
          </a:prstGeom>
          <a:blipFill>
            <a:blip r:embed="rId5"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908048" y="333756"/>
            <a:ext cx="6985000" cy="1150620"/>
          </a:xfrm>
          <a:prstGeom prst="rect">
            <a:avLst/>
          </a:prstGeom>
          <a:ln w="9144">
            <a:solidFill>
              <a:srgbClr val="97B853"/>
            </a:solidFill>
          </a:ln>
        </p:spPr>
        <p:txBody>
          <a:bodyPr vert="horz" wrap="square" lIns="0" tIns="2540" rIns="0" bIns="0" rtlCol="0">
            <a:spAutoFit/>
          </a:bodyPr>
          <a:lstStyle/>
          <a:p>
            <a:pPr>
              <a:lnSpc>
                <a:spcPct val="100000"/>
              </a:lnSpc>
              <a:spcBef>
                <a:spcPts val="20"/>
              </a:spcBef>
            </a:pPr>
            <a:endParaRPr sz="2300">
              <a:latin typeface="Times New Roman"/>
              <a:cs typeface="Times New Roman"/>
            </a:endParaRPr>
          </a:p>
          <a:p>
            <a:pPr marL="2108200">
              <a:lnSpc>
                <a:spcPct val="100000"/>
              </a:lnSpc>
            </a:pPr>
            <a:r>
              <a:rPr sz="2800" spc="-250" dirty="0"/>
              <a:t>SCENARIO</a:t>
            </a:r>
            <a:r>
              <a:rPr sz="2800" spc="-525" dirty="0"/>
              <a:t> </a:t>
            </a:r>
            <a:r>
              <a:rPr sz="2800" spc="-225" dirty="0"/>
              <a:t>ANSWERS</a:t>
            </a:r>
            <a:endParaRPr sz="2800"/>
          </a:p>
        </p:txBody>
      </p:sp>
      <p:pic>
        <p:nvPicPr>
          <p:cNvPr id="8" name="officeArt object"/>
          <p:cNvPicPr/>
          <p:nvPr/>
        </p:nvPicPr>
        <p:blipFill>
          <a:blip r:embed="rId6">
            <a:extLst/>
          </a:blip>
          <a:srcRect l="4171" r="4171"/>
          <a:stretch>
            <a:fillRect/>
          </a:stretch>
        </p:blipFill>
        <p:spPr>
          <a:xfrm>
            <a:off x="227359" y="6172200"/>
            <a:ext cx="1391722"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02942" y="2232786"/>
            <a:ext cx="6116955" cy="1567815"/>
          </a:xfrm>
          <a:prstGeom prst="rect">
            <a:avLst/>
          </a:prstGeom>
        </p:spPr>
        <p:txBody>
          <a:bodyPr vert="horz" wrap="square" lIns="0" tIns="76835" rIns="0" bIns="0" rtlCol="0">
            <a:spAutoFit/>
          </a:bodyPr>
          <a:lstStyle/>
          <a:p>
            <a:pPr marL="12700" marR="5080">
              <a:lnSpc>
                <a:spcPts val="2110"/>
              </a:lnSpc>
              <a:spcBef>
                <a:spcPts val="605"/>
              </a:spcBef>
            </a:pPr>
            <a:r>
              <a:rPr sz="2200" dirty="0">
                <a:latin typeface="Arial"/>
                <a:cs typeface="Arial"/>
              </a:rPr>
              <a:t>If </a:t>
            </a:r>
            <a:r>
              <a:rPr sz="2200" spc="-80" dirty="0">
                <a:latin typeface="Arial"/>
                <a:cs typeface="Arial"/>
              </a:rPr>
              <a:t>you </a:t>
            </a:r>
            <a:r>
              <a:rPr sz="2200" spc="-125" dirty="0">
                <a:latin typeface="Arial"/>
                <a:cs typeface="Arial"/>
              </a:rPr>
              <a:t>have </a:t>
            </a:r>
            <a:r>
              <a:rPr sz="2200" spc="-105" dirty="0">
                <a:latin typeface="Arial"/>
                <a:cs typeface="Arial"/>
              </a:rPr>
              <a:t>been </a:t>
            </a:r>
            <a:r>
              <a:rPr sz="2200" spc="-65" dirty="0">
                <a:latin typeface="Arial"/>
                <a:cs typeface="Arial"/>
              </a:rPr>
              <a:t>involved </a:t>
            </a:r>
            <a:r>
              <a:rPr sz="2200" spc="-30" dirty="0">
                <a:latin typeface="Arial"/>
                <a:cs typeface="Arial"/>
              </a:rPr>
              <a:t>in </a:t>
            </a:r>
            <a:r>
              <a:rPr sz="2200" spc="-175" dirty="0">
                <a:latin typeface="Arial"/>
                <a:cs typeface="Arial"/>
              </a:rPr>
              <a:t>a </a:t>
            </a:r>
            <a:r>
              <a:rPr sz="2200" spc="-55" dirty="0">
                <a:latin typeface="Arial"/>
                <a:cs typeface="Arial"/>
              </a:rPr>
              <a:t>student </a:t>
            </a:r>
            <a:r>
              <a:rPr sz="2200" spc="-35" dirty="0">
                <a:latin typeface="Arial"/>
                <a:cs typeface="Arial"/>
              </a:rPr>
              <a:t>protection  </a:t>
            </a:r>
            <a:r>
              <a:rPr sz="2200" spc="-20" dirty="0">
                <a:latin typeface="Arial"/>
                <a:cs typeface="Arial"/>
              </a:rPr>
              <a:t>matter </a:t>
            </a:r>
            <a:r>
              <a:rPr sz="2200" spc="-30" dirty="0">
                <a:latin typeface="Arial"/>
                <a:cs typeface="Arial"/>
              </a:rPr>
              <a:t>in </a:t>
            </a:r>
            <a:r>
              <a:rPr sz="2200" spc="-55" dirty="0">
                <a:latin typeface="Arial"/>
                <a:cs typeface="Arial"/>
              </a:rPr>
              <a:t>your </a:t>
            </a:r>
            <a:r>
              <a:rPr sz="2200" spc="-40" dirty="0">
                <a:latin typeface="Arial"/>
                <a:cs typeface="Arial"/>
              </a:rPr>
              <a:t>role </a:t>
            </a:r>
            <a:r>
              <a:rPr sz="2200" spc="-210" dirty="0">
                <a:latin typeface="Arial"/>
                <a:cs typeface="Arial"/>
              </a:rPr>
              <a:t>as </a:t>
            </a:r>
            <a:r>
              <a:rPr sz="2200" spc="-175" dirty="0">
                <a:latin typeface="Arial"/>
                <a:cs typeface="Arial"/>
              </a:rPr>
              <a:t>a </a:t>
            </a:r>
            <a:r>
              <a:rPr sz="2200" spc="-105" dirty="0">
                <a:latin typeface="Arial"/>
                <a:cs typeface="Arial"/>
              </a:rPr>
              <a:t>school </a:t>
            </a:r>
            <a:r>
              <a:rPr sz="2200" spc="-50" dirty="0">
                <a:latin typeface="Arial"/>
                <a:cs typeface="Arial"/>
              </a:rPr>
              <a:t>volunteer, </a:t>
            </a:r>
            <a:r>
              <a:rPr sz="2200" spc="-105" dirty="0">
                <a:latin typeface="Arial"/>
                <a:cs typeface="Arial"/>
              </a:rPr>
              <a:t>be </a:t>
            </a:r>
            <a:r>
              <a:rPr sz="2200" spc="-95" dirty="0">
                <a:latin typeface="Arial"/>
                <a:cs typeface="Arial"/>
              </a:rPr>
              <a:t>aware</a:t>
            </a:r>
            <a:r>
              <a:rPr sz="2200" spc="-290" dirty="0">
                <a:latin typeface="Arial"/>
                <a:cs typeface="Arial"/>
              </a:rPr>
              <a:t> </a:t>
            </a:r>
            <a:r>
              <a:rPr sz="2200" spc="-10" dirty="0">
                <a:latin typeface="Arial"/>
                <a:cs typeface="Arial"/>
              </a:rPr>
              <a:t>of  </a:t>
            </a:r>
            <a:r>
              <a:rPr sz="2200" spc="-55" dirty="0">
                <a:latin typeface="Arial"/>
                <a:cs typeface="Arial"/>
              </a:rPr>
              <a:t>your own </a:t>
            </a:r>
            <a:r>
              <a:rPr sz="2200" spc="-80" dirty="0">
                <a:latin typeface="Arial"/>
                <a:cs typeface="Arial"/>
              </a:rPr>
              <a:t>reactions </a:t>
            </a:r>
            <a:r>
              <a:rPr sz="2200" spc="-105" dirty="0">
                <a:latin typeface="Arial"/>
                <a:cs typeface="Arial"/>
              </a:rPr>
              <a:t>and </a:t>
            </a:r>
            <a:r>
              <a:rPr sz="2200" spc="-155" dirty="0">
                <a:latin typeface="Arial"/>
                <a:cs typeface="Arial"/>
              </a:rPr>
              <a:t>seek </a:t>
            </a:r>
            <a:r>
              <a:rPr sz="2200" spc="-55" dirty="0">
                <a:latin typeface="Arial"/>
                <a:cs typeface="Arial"/>
              </a:rPr>
              <a:t>support </a:t>
            </a:r>
            <a:r>
              <a:rPr sz="2200" spc="30" dirty="0">
                <a:latin typeface="Arial"/>
                <a:cs typeface="Arial"/>
              </a:rPr>
              <a:t>if</a:t>
            </a:r>
            <a:r>
              <a:rPr sz="2200" spc="-295" dirty="0">
                <a:latin typeface="Arial"/>
                <a:cs typeface="Arial"/>
              </a:rPr>
              <a:t> </a:t>
            </a:r>
            <a:r>
              <a:rPr sz="2200" spc="-50" dirty="0">
                <a:latin typeface="Arial"/>
                <a:cs typeface="Arial"/>
              </a:rPr>
              <a:t>required.</a:t>
            </a:r>
            <a:endParaRPr sz="2200">
              <a:latin typeface="Arial"/>
              <a:cs typeface="Arial"/>
            </a:endParaRPr>
          </a:p>
          <a:p>
            <a:pPr>
              <a:lnSpc>
                <a:spcPct val="100000"/>
              </a:lnSpc>
              <a:spcBef>
                <a:spcPts val="20"/>
              </a:spcBef>
            </a:pPr>
            <a:endParaRPr sz="2300">
              <a:latin typeface="Times New Roman"/>
              <a:cs typeface="Times New Roman"/>
            </a:endParaRPr>
          </a:p>
          <a:p>
            <a:pPr marL="12700">
              <a:lnSpc>
                <a:spcPct val="100000"/>
              </a:lnSpc>
            </a:pPr>
            <a:r>
              <a:rPr sz="2200" spc="-130" dirty="0">
                <a:latin typeface="Arial"/>
                <a:cs typeface="Arial"/>
              </a:rPr>
              <a:t>Your </a:t>
            </a:r>
            <a:r>
              <a:rPr sz="2200" spc="-85" dirty="0">
                <a:latin typeface="Arial"/>
                <a:cs typeface="Arial"/>
              </a:rPr>
              <a:t>Principal </a:t>
            </a:r>
            <a:r>
              <a:rPr sz="2200" spc="-140" dirty="0">
                <a:latin typeface="Arial"/>
                <a:cs typeface="Arial"/>
              </a:rPr>
              <a:t>can </a:t>
            </a:r>
            <a:r>
              <a:rPr sz="2200" spc="-130" dirty="0">
                <a:latin typeface="Arial"/>
                <a:cs typeface="Arial"/>
              </a:rPr>
              <a:t>assist</a:t>
            </a:r>
            <a:r>
              <a:rPr sz="2200" spc="-145" dirty="0">
                <a:latin typeface="Arial"/>
                <a:cs typeface="Arial"/>
              </a:rPr>
              <a:t> </a:t>
            </a:r>
            <a:r>
              <a:rPr sz="2200" spc="-80" dirty="0">
                <a:latin typeface="Arial"/>
                <a:cs typeface="Arial"/>
              </a:rPr>
              <a:t>you.</a:t>
            </a:r>
            <a:endParaRPr sz="2200">
              <a:latin typeface="Arial"/>
              <a:cs typeface="Arial"/>
            </a:endParaRPr>
          </a:p>
        </p:txBody>
      </p:sp>
      <p:sp>
        <p:nvSpPr>
          <p:cNvPr id="3" name="object 3"/>
          <p:cNvSpPr/>
          <p:nvPr/>
        </p:nvSpPr>
        <p:spPr>
          <a:xfrm>
            <a:off x="1632204" y="77723"/>
            <a:ext cx="7511796" cy="16977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73351" y="99060"/>
            <a:ext cx="7444740" cy="161086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08048" y="333756"/>
            <a:ext cx="6984492" cy="115062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908048" y="333756"/>
            <a:ext cx="6985000" cy="1150620"/>
          </a:xfrm>
          <a:prstGeom prst="rect">
            <a:avLst/>
          </a:prstGeom>
          <a:ln w="9144">
            <a:solidFill>
              <a:srgbClr val="97B853"/>
            </a:solidFill>
          </a:ln>
        </p:spPr>
        <p:txBody>
          <a:bodyPr vert="horz" wrap="square" lIns="0" tIns="2540" rIns="0" bIns="0" rtlCol="0">
            <a:spAutoFit/>
          </a:bodyPr>
          <a:lstStyle/>
          <a:p>
            <a:pPr>
              <a:lnSpc>
                <a:spcPct val="100000"/>
              </a:lnSpc>
              <a:spcBef>
                <a:spcPts val="20"/>
              </a:spcBef>
            </a:pPr>
            <a:endParaRPr sz="2300">
              <a:latin typeface="Times New Roman"/>
              <a:cs typeface="Times New Roman"/>
            </a:endParaRPr>
          </a:p>
          <a:p>
            <a:pPr marL="17145" algn="ctr">
              <a:lnSpc>
                <a:spcPct val="100000"/>
              </a:lnSpc>
            </a:pPr>
            <a:r>
              <a:rPr sz="2800" spc="-375" dirty="0"/>
              <a:t>SELF</a:t>
            </a:r>
            <a:r>
              <a:rPr sz="2800" spc="-530" dirty="0"/>
              <a:t> </a:t>
            </a:r>
            <a:r>
              <a:rPr sz="2800" spc="-285" dirty="0"/>
              <a:t>CARE</a:t>
            </a:r>
            <a:endParaRPr sz="2800"/>
          </a:p>
        </p:txBody>
      </p:sp>
      <p:sp>
        <p:nvSpPr>
          <p:cNvPr id="7" name="object 7"/>
          <p:cNvSpPr/>
          <p:nvPr/>
        </p:nvSpPr>
        <p:spPr>
          <a:xfrm>
            <a:off x="4283964" y="4148328"/>
            <a:ext cx="2621280" cy="1952244"/>
          </a:xfrm>
          <a:prstGeom prst="rect">
            <a:avLst/>
          </a:prstGeom>
          <a:blipFill>
            <a:blip r:embed="rId5" cstate="print"/>
            <a:stretch>
              <a:fillRect/>
            </a:stretch>
          </a:blipFill>
        </p:spPr>
        <p:txBody>
          <a:bodyPr wrap="square" lIns="0" tIns="0" rIns="0" bIns="0" rtlCol="0"/>
          <a:lstStyle/>
          <a:p>
            <a:endParaRPr/>
          </a:p>
        </p:txBody>
      </p:sp>
      <p:pic>
        <p:nvPicPr>
          <p:cNvPr id="8" name="officeArt object"/>
          <p:cNvPicPr/>
          <p:nvPr/>
        </p:nvPicPr>
        <p:blipFill>
          <a:blip r:embed="rId6">
            <a:extLst/>
          </a:blip>
          <a:srcRect l="4171" r="4171"/>
          <a:stretch>
            <a:fillRect/>
          </a:stretch>
        </p:blipFill>
        <p:spPr>
          <a:xfrm>
            <a:off x="227359" y="6172200"/>
            <a:ext cx="1391722"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8104"/>
            <a:ext cx="2746570" cy="348648"/>
          </a:xfrm>
        </p:spPr>
        <p:txBody>
          <a:bodyPr>
            <a:noAutofit/>
          </a:bodyPr>
          <a:lstStyle/>
          <a:p>
            <a:r>
              <a:rPr lang="en-US" sz="1600" dirty="0" smtClean="0"/>
              <a:t>Simple ways to be child safe</a:t>
            </a:r>
            <a:endParaRPr lang="en-GB" sz="1600" dirty="0"/>
          </a:p>
        </p:txBody>
      </p:sp>
      <p:pic>
        <p:nvPicPr>
          <p:cNvPr id="11266" name="Picture 2" descr="http://4.bp.blogspot.com/_5W8ij4LnCxA/S_uIy75vIQI/AAAAAAAAABw/ooDXQO_d3Es/s1600/chf-cartoon-kids.gif"/>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95536" y="3356992"/>
            <a:ext cx="8640960" cy="106401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Folded Corner 6"/>
          <p:cNvSpPr/>
          <p:nvPr/>
        </p:nvSpPr>
        <p:spPr>
          <a:xfrm rot="21115641">
            <a:off x="625214" y="1481941"/>
            <a:ext cx="2492894" cy="1395915"/>
          </a:xfrm>
          <a:prstGeom prst="foldedCorner">
            <a:avLst>
              <a:gd name="adj" fmla="val 29494"/>
            </a:avLst>
          </a:prstGeom>
          <a:solidFill>
            <a:srgbClr val="FFFFCC"/>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600" dirty="0" smtClean="0">
              <a:solidFill>
                <a:schemeClr val="tx1"/>
              </a:solidFill>
              <a:latin typeface="+mj-lt"/>
            </a:endParaRPr>
          </a:p>
          <a:p>
            <a:pPr lvl="0"/>
            <a:r>
              <a:rPr lang="en-US" sz="1600" dirty="0" err="1" smtClean="0">
                <a:solidFill>
                  <a:schemeClr val="tx1"/>
                </a:solidFill>
                <a:latin typeface="+mj-lt"/>
              </a:rPr>
              <a:t>Minimise</a:t>
            </a:r>
            <a:r>
              <a:rPr lang="en-US" sz="1600" dirty="0">
                <a:solidFill>
                  <a:schemeClr val="tx1"/>
                </a:solidFill>
                <a:latin typeface="+mj-lt"/>
              </a:rPr>
              <a:t>/prevent situations where an adult may be alone with a child (</a:t>
            </a:r>
            <a:r>
              <a:rPr lang="en-US" sz="1600" dirty="0" err="1" smtClean="0">
                <a:solidFill>
                  <a:schemeClr val="tx1"/>
                </a:solidFill>
                <a:latin typeface="+mj-lt"/>
              </a:rPr>
              <a:t>eg</a:t>
            </a:r>
            <a:r>
              <a:rPr lang="en-US" sz="1600" dirty="0" smtClean="0">
                <a:solidFill>
                  <a:schemeClr val="tx1"/>
                </a:solidFill>
                <a:latin typeface="+mj-lt"/>
              </a:rPr>
              <a:t> classroom procedures</a:t>
            </a:r>
            <a:r>
              <a:rPr lang="en-US" sz="1600" dirty="0">
                <a:solidFill>
                  <a:schemeClr val="tx1"/>
                </a:solidFill>
                <a:latin typeface="+mj-lt"/>
              </a:rPr>
              <a:t>)</a:t>
            </a:r>
            <a:endParaRPr lang="en-GB" sz="1600" dirty="0">
              <a:solidFill>
                <a:schemeClr val="tx1"/>
              </a:solidFill>
              <a:latin typeface="+mj-lt"/>
            </a:endParaRPr>
          </a:p>
        </p:txBody>
      </p:sp>
      <p:sp>
        <p:nvSpPr>
          <p:cNvPr id="8" name="Folded Corner 7"/>
          <p:cNvSpPr/>
          <p:nvPr/>
        </p:nvSpPr>
        <p:spPr>
          <a:xfrm rot="21442429">
            <a:off x="6405323" y="4477389"/>
            <a:ext cx="2492894" cy="1395915"/>
          </a:xfrm>
          <a:prstGeom prst="foldedCorner">
            <a:avLst>
              <a:gd name="adj" fmla="val 29494"/>
            </a:avLst>
          </a:prstGeom>
          <a:solidFill>
            <a:srgbClr val="FFCC99"/>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600" dirty="0" smtClean="0">
              <a:solidFill>
                <a:schemeClr val="tx1"/>
              </a:solidFill>
              <a:latin typeface="+mj-lt"/>
            </a:endParaRPr>
          </a:p>
          <a:p>
            <a:pPr lvl="0"/>
            <a:r>
              <a:rPr lang="en-US" sz="1600" dirty="0" smtClean="0">
                <a:solidFill>
                  <a:schemeClr val="tx1"/>
                </a:solidFill>
                <a:latin typeface="+mj-lt"/>
              </a:rPr>
              <a:t>Transporting </a:t>
            </a:r>
            <a:r>
              <a:rPr lang="en-US" sz="1600" dirty="0">
                <a:solidFill>
                  <a:schemeClr val="tx1"/>
                </a:solidFill>
                <a:latin typeface="+mj-lt"/>
              </a:rPr>
              <a:t>children? Always 2 children in a car and in the back. The last child you drop off should be your own.</a:t>
            </a:r>
            <a:endParaRPr lang="en-GB" sz="1600" dirty="0">
              <a:solidFill>
                <a:schemeClr val="tx1"/>
              </a:solidFill>
              <a:latin typeface="+mj-lt"/>
            </a:endParaRPr>
          </a:p>
        </p:txBody>
      </p:sp>
      <p:sp>
        <p:nvSpPr>
          <p:cNvPr id="9" name="Folded Corner 8"/>
          <p:cNvSpPr/>
          <p:nvPr/>
        </p:nvSpPr>
        <p:spPr>
          <a:xfrm rot="296401">
            <a:off x="6340877" y="1022051"/>
            <a:ext cx="2492894" cy="1052467"/>
          </a:xfrm>
          <a:prstGeom prst="foldedCorner">
            <a:avLst>
              <a:gd name="adj" fmla="val 29494"/>
            </a:avLst>
          </a:prstGeom>
          <a:solidFill>
            <a:srgbClr val="FFFFCC"/>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600" dirty="0" smtClean="0">
              <a:solidFill>
                <a:schemeClr val="tx1"/>
              </a:solidFill>
              <a:latin typeface="+mj-lt"/>
            </a:endParaRPr>
          </a:p>
          <a:p>
            <a:pPr lvl="0"/>
            <a:r>
              <a:rPr lang="en-US" sz="1600" dirty="0" smtClean="0">
                <a:solidFill>
                  <a:schemeClr val="tx1"/>
                </a:solidFill>
                <a:latin typeface="+mj-lt"/>
              </a:rPr>
              <a:t>Residential </a:t>
            </a:r>
            <a:r>
              <a:rPr lang="en-US" sz="1600" dirty="0">
                <a:solidFill>
                  <a:schemeClr val="tx1"/>
                </a:solidFill>
                <a:latin typeface="+mj-lt"/>
              </a:rPr>
              <a:t>setting / Camps? – adults never sleeping in the same room</a:t>
            </a:r>
            <a:endParaRPr lang="en-GB" sz="1600" dirty="0">
              <a:solidFill>
                <a:schemeClr val="tx1"/>
              </a:solidFill>
              <a:latin typeface="+mj-lt"/>
            </a:endParaRPr>
          </a:p>
        </p:txBody>
      </p:sp>
      <p:sp>
        <p:nvSpPr>
          <p:cNvPr id="10" name="Folded Corner 9"/>
          <p:cNvSpPr/>
          <p:nvPr/>
        </p:nvSpPr>
        <p:spPr>
          <a:xfrm rot="410293">
            <a:off x="3406567" y="2370242"/>
            <a:ext cx="2492894" cy="913597"/>
          </a:xfrm>
          <a:prstGeom prst="foldedCorner">
            <a:avLst>
              <a:gd name="adj" fmla="val 29494"/>
            </a:avLst>
          </a:prstGeom>
          <a:solidFill>
            <a:srgbClr val="FFFFCC"/>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600" dirty="0" smtClean="0">
              <a:solidFill>
                <a:schemeClr val="tx1"/>
              </a:solidFill>
              <a:latin typeface="+mj-lt"/>
            </a:endParaRPr>
          </a:p>
          <a:p>
            <a:pPr lvl="0"/>
            <a:r>
              <a:rPr lang="en-US" sz="1600" dirty="0" smtClean="0">
                <a:solidFill>
                  <a:schemeClr val="tx1"/>
                </a:solidFill>
                <a:latin typeface="+mj-lt"/>
              </a:rPr>
              <a:t>Have </a:t>
            </a:r>
            <a:r>
              <a:rPr lang="en-US" sz="1600" dirty="0">
                <a:solidFill>
                  <a:schemeClr val="tx1"/>
                </a:solidFill>
                <a:latin typeface="+mj-lt"/>
              </a:rPr>
              <a:t>codes of conduct for all your staff, volunteers etc.</a:t>
            </a:r>
            <a:endParaRPr lang="en-GB" sz="1600" dirty="0">
              <a:solidFill>
                <a:schemeClr val="tx1"/>
              </a:solidFill>
              <a:latin typeface="+mj-lt"/>
            </a:endParaRPr>
          </a:p>
        </p:txBody>
      </p:sp>
      <p:sp>
        <p:nvSpPr>
          <p:cNvPr id="11" name="Folded Corner 10"/>
          <p:cNvSpPr/>
          <p:nvPr/>
        </p:nvSpPr>
        <p:spPr>
          <a:xfrm rot="21442429">
            <a:off x="6391874" y="2347449"/>
            <a:ext cx="2492894" cy="808840"/>
          </a:xfrm>
          <a:prstGeom prst="foldedCorner">
            <a:avLst>
              <a:gd name="adj" fmla="val 29494"/>
            </a:avLst>
          </a:prstGeom>
          <a:solidFill>
            <a:srgbClr val="FFCC99"/>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600" dirty="0" smtClean="0">
              <a:solidFill>
                <a:schemeClr val="tx1"/>
              </a:solidFill>
              <a:latin typeface="+mj-lt"/>
            </a:endParaRPr>
          </a:p>
          <a:p>
            <a:pPr lvl="0"/>
            <a:r>
              <a:rPr lang="en-US" sz="1600" dirty="0" smtClean="0">
                <a:solidFill>
                  <a:schemeClr val="tx1"/>
                </a:solidFill>
                <a:latin typeface="+mj-lt"/>
              </a:rPr>
              <a:t>Develop child safe guidelines for your group</a:t>
            </a:r>
            <a:endParaRPr lang="en-GB" sz="1600" dirty="0">
              <a:solidFill>
                <a:schemeClr val="tx1"/>
              </a:solidFill>
              <a:latin typeface="+mj-lt"/>
            </a:endParaRPr>
          </a:p>
        </p:txBody>
      </p:sp>
      <p:sp>
        <p:nvSpPr>
          <p:cNvPr id="12" name="Folded Corner 11"/>
          <p:cNvSpPr/>
          <p:nvPr/>
        </p:nvSpPr>
        <p:spPr>
          <a:xfrm rot="21442429">
            <a:off x="3469570" y="1093633"/>
            <a:ext cx="2492894" cy="1029695"/>
          </a:xfrm>
          <a:prstGeom prst="foldedCorner">
            <a:avLst>
              <a:gd name="adj" fmla="val 29494"/>
            </a:avLst>
          </a:prstGeom>
          <a:solidFill>
            <a:srgbClr val="FFCC99"/>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600" dirty="0" smtClean="0">
              <a:solidFill>
                <a:schemeClr val="tx1"/>
              </a:solidFill>
              <a:latin typeface="+mj-lt"/>
            </a:endParaRPr>
          </a:p>
          <a:p>
            <a:pPr lvl="0"/>
            <a:r>
              <a:rPr lang="en-US" sz="1600" dirty="0">
                <a:solidFill>
                  <a:schemeClr val="tx1"/>
                </a:solidFill>
                <a:latin typeface="+mj-lt"/>
              </a:rPr>
              <a:t>Provide first aid in Open areas – not behind closed doors.</a:t>
            </a:r>
            <a:endParaRPr lang="en-GB" sz="1600" dirty="0">
              <a:solidFill>
                <a:schemeClr val="tx1"/>
              </a:solidFill>
              <a:latin typeface="+mj-lt"/>
            </a:endParaRPr>
          </a:p>
        </p:txBody>
      </p:sp>
      <p:sp>
        <p:nvSpPr>
          <p:cNvPr id="13" name="Folded Corner 12"/>
          <p:cNvSpPr/>
          <p:nvPr/>
        </p:nvSpPr>
        <p:spPr>
          <a:xfrm>
            <a:off x="868150" y="4653136"/>
            <a:ext cx="2492894" cy="731609"/>
          </a:xfrm>
          <a:prstGeom prst="foldedCorner">
            <a:avLst>
              <a:gd name="adj" fmla="val 29494"/>
            </a:avLst>
          </a:prstGeom>
          <a:solidFill>
            <a:srgbClr val="FFFFCC"/>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600" dirty="0" smtClean="0">
              <a:solidFill>
                <a:schemeClr val="tx1"/>
              </a:solidFill>
              <a:latin typeface="+mj-lt"/>
            </a:endParaRPr>
          </a:p>
          <a:p>
            <a:pPr lvl="0"/>
            <a:r>
              <a:rPr lang="en-US" sz="1600" dirty="0">
                <a:solidFill>
                  <a:schemeClr val="tx1"/>
                </a:solidFill>
                <a:latin typeface="+mj-lt"/>
              </a:rPr>
              <a:t>If sending a text – add in DO NOT REPLY.</a:t>
            </a:r>
            <a:endParaRPr lang="en-GB" sz="1600" dirty="0">
              <a:solidFill>
                <a:schemeClr val="tx1"/>
              </a:solidFill>
              <a:latin typeface="+mj-lt"/>
            </a:endParaRPr>
          </a:p>
        </p:txBody>
      </p:sp>
      <p:sp>
        <p:nvSpPr>
          <p:cNvPr id="14" name="Folded Corner 13"/>
          <p:cNvSpPr/>
          <p:nvPr/>
        </p:nvSpPr>
        <p:spPr>
          <a:xfrm rot="364310">
            <a:off x="3824680" y="5634069"/>
            <a:ext cx="2492894" cy="875625"/>
          </a:xfrm>
          <a:prstGeom prst="foldedCorner">
            <a:avLst>
              <a:gd name="adj" fmla="val 29494"/>
            </a:avLst>
          </a:prstGeom>
          <a:solidFill>
            <a:srgbClr val="FFFFCC"/>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600" dirty="0" smtClean="0">
              <a:solidFill>
                <a:schemeClr val="tx1"/>
              </a:solidFill>
              <a:latin typeface="+mj-lt"/>
            </a:endParaRPr>
          </a:p>
          <a:p>
            <a:pPr lvl="0"/>
            <a:r>
              <a:rPr lang="en-US" sz="1600" dirty="0">
                <a:solidFill>
                  <a:schemeClr val="tx1"/>
                </a:solidFill>
                <a:latin typeface="+mj-lt"/>
              </a:rPr>
              <a:t>If sending an email – always cc in another member of the Club</a:t>
            </a:r>
            <a:endParaRPr lang="en-GB" sz="1600" dirty="0">
              <a:solidFill>
                <a:schemeClr val="tx1"/>
              </a:solidFill>
              <a:latin typeface="+mj-lt"/>
            </a:endParaRPr>
          </a:p>
        </p:txBody>
      </p:sp>
      <p:sp>
        <p:nvSpPr>
          <p:cNvPr id="15" name="Folded Corner 14"/>
          <p:cNvSpPr/>
          <p:nvPr/>
        </p:nvSpPr>
        <p:spPr>
          <a:xfrm rot="21442429">
            <a:off x="1107476" y="5306673"/>
            <a:ext cx="2492894" cy="808840"/>
          </a:xfrm>
          <a:prstGeom prst="foldedCorner">
            <a:avLst>
              <a:gd name="adj" fmla="val 29494"/>
            </a:avLst>
          </a:prstGeom>
          <a:solidFill>
            <a:srgbClr val="FFCC99"/>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600" dirty="0" smtClean="0">
              <a:solidFill>
                <a:schemeClr val="tx1"/>
              </a:solidFill>
              <a:latin typeface="+mj-lt"/>
            </a:endParaRPr>
          </a:p>
          <a:p>
            <a:pPr lvl="0"/>
            <a:r>
              <a:rPr lang="en-US" sz="1600" dirty="0">
                <a:solidFill>
                  <a:schemeClr val="tx1"/>
                </a:solidFill>
                <a:latin typeface="+mj-lt"/>
              </a:rPr>
              <a:t>Only send emails / texts addressed to parents</a:t>
            </a:r>
            <a:endParaRPr lang="en-GB" sz="1600" dirty="0">
              <a:solidFill>
                <a:schemeClr val="tx1"/>
              </a:solidFill>
              <a:latin typeface="+mj-lt"/>
            </a:endParaRPr>
          </a:p>
        </p:txBody>
      </p:sp>
      <p:sp>
        <p:nvSpPr>
          <p:cNvPr id="16" name="Folded Corner 15"/>
          <p:cNvSpPr/>
          <p:nvPr/>
        </p:nvSpPr>
        <p:spPr>
          <a:xfrm rot="21442429">
            <a:off x="3723837" y="4597465"/>
            <a:ext cx="2492894" cy="808840"/>
          </a:xfrm>
          <a:prstGeom prst="foldedCorner">
            <a:avLst>
              <a:gd name="adj" fmla="val 29494"/>
            </a:avLst>
          </a:prstGeom>
          <a:solidFill>
            <a:srgbClr val="FFCC99"/>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600" dirty="0" smtClean="0">
              <a:solidFill>
                <a:schemeClr val="tx1"/>
              </a:solidFill>
              <a:latin typeface="+mj-lt"/>
            </a:endParaRPr>
          </a:p>
          <a:p>
            <a:pPr lvl="0"/>
            <a:r>
              <a:rPr lang="en-US" sz="1600" dirty="0" smtClean="0">
                <a:solidFill>
                  <a:schemeClr val="tx1"/>
                </a:solidFill>
                <a:latin typeface="+mj-lt"/>
              </a:rPr>
              <a:t>Talk to your juniors to understand their needs and concerns</a:t>
            </a:r>
            <a:endParaRPr lang="en-GB" sz="1600" dirty="0">
              <a:solidFill>
                <a:schemeClr val="tx1"/>
              </a:solidFill>
              <a:latin typeface="+mj-lt"/>
            </a:endParaRPr>
          </a:p>
        </p:txBody>
      </p:sp>
      <p:pic>
        <p:nvPicPr>
          <p:cNvPr id="17" name="officeArt object"/>
          <p:cNvPicPr/>
          <p:nvPr/>
        </p:nvPicPr>
        <p:blipFill>
          <a:blip r:embed="rId5">
            <a:extLst/>
          </a:blip>
          <a:srcRect l="4171" r="4171"/>
          <a:stretch>
            <a:fillRect/>
          </a:stretch>
        </p:blipFill>
        <p:spPr>
          <a:xfrm>
            <a:off x="227359" y="6172200"/>
            <a:ext cx="1391722" cy="516255"/>
          </a:xfrm>
          <a:prstGeom prst="rect">
            <a:avLst/>
          </a:prstGeom>
          <a:ln w="12700" cap="flat">
            <a:noFill/>
            <a:miter lim="400000"/>
          </a:ln>
          <a:effectLst/>
        </p:spPr>
      </p:pic>
    </p:spTree>
    <p:extLst>
      <p:ext uri="{BB962C8B-B14F-4D97-AF65-F5344CB8AC3E}">
        <p14:creationId xmlns:p14="http://schemas.microsoft.com/office/powerpoint/2010/main" val="127124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randombar(horizont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74823" y="2063876"/>
            <a:ext cx="6216650" cy="2372360"/>
          </a:xfrm>
          <a:prstGeom prst="rect">
            <a:avLst/>
          </a:prstGeom>
        </p:spPr>
        <p:txBody>
          <a:bodyPr vert="horz" wrap="square" lIns="0" tIns="12065" rIns="0" bIns="0" rtlCol="0">
            <a:spAutoFit/>
          </a:bodyPr>
          <a:lstStyle/>
          <a:p>
            <a:pPr marL="12700" marR="5080">
              <a:lnSpc>
                <a:spcPct val="100000"/>
              </a:lnSpc>
              <a:spcBef>
                <a:spcPts val="95"/>
              </a:spcBef>
            </a:pPr>
            <a:r>
              <a:rPr sz="2200" spc="-220" dirty="0">
                <a:latin typeface="Arial"/>
                <a:cs typeface="Arial"/>
              </a:rPr>
              <a:t>As </a:t>
            </a:r>
            <a:r>
              <a:rPr sz="2200" spc="-175" dirty="0">
                <a:latin typeface="Arial"/>
                <a:cs typeface="Arial"/>
              </a:rPr>
              <a:t>a </a:t>
            </a:r>
            <a:r>
              <a:rPr sz="2200" spc="-55" dirty="0">
                <a:latin typeface="Arial"/>
                <a:cs typeface="Arial"/>
              </a:rPr>
              <a:t>volunteer </a:t>
            </a:r>
            <a:r>
              <a:rPr sz="2200" spc="-90" dirty="0">
                <a:latin typeface="Arial"/>
                <a:cs typeface="Arial"/>
              </a:rPr>
              <a:t>you </a:t>
            </a:r>
            <a:r>
              <a:rPr sz="2200" spc="-95" dirty="0">
                <a:latin typeface="Arial"/>
                <a:cs typeface="Arial"/>
              </a:rPr>
              <a:t>play </a:t>
            </a:r>
            <a:r>
              <a:rPr sz="2200" spc="-175" dirty="0">
                <a:latin typeface="Arial"/>
                <a:cs typeface="Arial"/>
              </a:rPr>
              <a:t>a </a:t>
            </a:r>
            <a:r>
              <a:rPr sz="2200" spc="-70" dirty="0">
                <a:latin typeface="Arial"/>
                <a:cs typeface="Arial"/>
              </a:rPr>
              <a:t>significant </a:t>
            </a:r>
            <a:r>
              <a:rPr sz="2200" spc="-45" dirty="0">
                <a:latin typeface="Arial"/>
                <a:cs typeface="Arial"/>
              </a:rPr>
              <a:t>role </a:t>
            </a:r>
            <a:r>
              <a:rPr sz="2200" spc="-30" dirty="0">
                <a:latin typeface="Arial"/>
                <a:cs typeface="Arial"/>
              </a:rPr>
              <a:t>in the </a:t>
            </a:r>
            <a:r>
              <a:rPr sz="2200" spc="-45" dirty="0">
                <a:latin typeface="Arial"/>
                <a:cs typeface="Arial"/>
              </a:rPr>
              <a:t>work</a:t>
            </a:r>
            <a:r>
              <a:rPr sz="2200" spc="-325" dirty="0">
                <a:latin typeface="Arial"/>
                <a:cs typeface="Arial"/>
              </a:rPr>
              <a:t> </a:t>
            </a:r>
            <a:r>
              <a:rPr sz="2200" dirty="0">
                <a:latin typeface="Arial"/>
                <a:cs typeface="Arial"/>
              </a:rPr>
              <a:t>of  </a:t>
            </a:r>
            <a:r>
              <a:rPr sz="2200" spc="-30" dirty="0">
                <a:latin typeface="Arial"/>
                <a:cs typeface="Arial"/>
              </a:rPr>
              <a:t>the </a:t>
            </a:r>
            <a:r>
              <a:rPr sz="2200" spc="-100" dirty="0">
                <a:latin typeface="Arial"/>
                <a:cs typeface="Arial"/>
              </a:rPr>
              <a:t>school, </a:t>
            </a:r>
            <a:r>
              <a:rPr sz="2200" spc="-30" dirty="0">
                <a:latin typeface="Arial"/>
                <a:cs typeface="Arial"/>
              </a:rPr>
              <a:t>form </a:t>
            </a:r>
            <a:r>
              <a:rPr sz="2200" spc="-175" dirty="0">
                <a:latin typeface="Arial"/>
                <a:cs typeface="Arial"/>
              </a:rPr>
              <a:t>a </a:t>
            </a:r>
            <a:r>
              <a:rPr sz="2200" spc="-95" dirty="0">
                <a:latin typeface="Arial"/>
                <a:cs typeface="Arial"/>
              </a:rPr>
              <a:t>valuable </a:t>
            </a:r>
            <a:r>
              <a:rPr sz="2200" spc="-25" dirty="0">
                <a:latin typeface="Arial"/>
                <a:cs typeface="Arial"/>
              </a:rPr>
              <a:t>part </a:t>
            </a:r>
            <a:r>
              <a:rPr sz="2200" spc="-5" dirty="0">
                <a:latin typeface="Arial"/>
                <a:cs typeface="Arial"/>
              </a:rPr>
              <a:t>of </a:t>
            </a:r>
            <a:r>
              <a:rPr sz="2200" spc="-30" dirty="0">
                <a:latin typeface="Arial"/>
                <a:cs typeface="Arial"/>
              </a:rPr>
              <a:t>the </a:t>
            </a:r>
            <a:r>
              <a:rPr sz="2200" spc="-100" dirty="0">
                <a:latin typeface="Arial"/>
                <a:cs typeface="Arial"/>
              </a:rPr>
              <a:t>school  </a:t>
            </a:r>
            <a:r>
              <a:rPr sz="2200" spc="-80" dirty="0">
                <a:latin typeface="Arial"/>
                <a:cs typeface="Arial"/>
              </a:rPr>
              <a:t>community, </a:t>
            </a:r>
            <a:r>
              <a:rPr sz="2200" spc="-105" dirty="0">
                <a:latin typeface="Arial"/>
                <a:cs typeface="Arial"/>
              </a:rPr>
              <a:t>and </a:t>
            </a:r>
            <a:r>
              <a:rPr sz="2200" spc="-130" dirty="0">
                <a:latin typeface="Arial"/>
                <a:cs typeface="Arial"/>
              </a:rPr>
              <a:t>assist </a:t>
            </a:r>
            <a:r>
              <a:rPr sz="2200" spc="-30" dirty="0">
                <a:latin typeface="Arial"/>
                <a:cs typeface="Arial"/>
              </a:rPr>
              <a:t>in </a:t>
            </a:r>
            <a:r>
              <a:rPr sz="2200" spc="-65" dirty="0">
                <a:latin typeface="Arial"/>
                <a:cs typeface="Arial"/>
              </a:rPr>
              <a:t>providing </a:t>
            </a:r>
            <a:r>
              <a:rPr sz="2200" spc="-30" dirty="0">
                <a:latin typeface="Arial"/>
                <a:cs typeface="Arial"/>
              </a:rPr>
              <a:t>the </a:t>
            </a:r>
            <a:r>
              <a:rPr sz="2200" spc="-40" dirty="0">
                <a:latin typeface="Arial"/>
                <a:cs typeface="Arial"/>
              </a:rPr>
              <a:t>optimal  </a:t>
            </a:r>
            <a:r>
              <a:rPr sz="2200" spc="-75" dirty="0">
                <a:latin typeface="Arial"/>
                <a:cs typeface="Arial"/>
              </a:rPr>
              <a:t>learning </a:t>
            </a:r>
            <a:r>
              <a:rPr sz="2200" spc="-65" dirty="0">
                <a:latin typeface="Arial"/>
                <a:cs typeface="Arial"/>
              </a:rPr>
              <a:t>environment </a:t>
            </a:r>
            <a:r>
              <a:rPr sz="2200" spc="-10" dirty="0">
                <a:latin typeface="Arial"/>
                <a:cs typeface="Arial"/>
              </a:rPr>
              <a:t>for</a:t>
            </a:r>
            <a:r>
              <a:rPr sz="2200" spc="-200" dirty="0">
                <a:latin typeface="Arial"/>
                <a:cs typeface="Arial"/>
              </a:rPr>
              <a:t> </a:t>
            </a:r>
            <a:r>
              <a:rPr sz="2200" spc="-80" dirty="0">
                <a:latin typeface="Arial"/>
                <a:cs typeface="Arial"/>
              </a:rPr>
              <a:t>students.</a:t>
            </a:r>
            <a:endParaRPr sz="2200" dirty="0">
              <a:latin typeface="Arial"/>
              <a:cs typeface="Arial"/>
            </a:endParaRPr>
          </a:p>
          <a:p>
            <a:pPr>
              <a:lnSpc>
                <a:spcPct val="100000"/>
              </a:lnSpc>
              <a:spcBef>
                <a:spcPts val="55"/>
              </a:spcBef>
            </a:pPr>
            <a:endParaRPr sz="2250" dirty="0">
              <a:latin typeface="Times New Roman"/>
              <a:cs typeface="Times New Roman"/>
            </a:endParaRPr>
          </a:p>
          <a:p>
            <a:pPr marL="12700">
              <a:lnSpc>
                <a:spcPct val="100000"/>
              </a:lnSpc>
            </a:pPr>
            <a:r>
              <a:rPr sz="2200" spc="-150" dirty="0">
                <a:latin typeface="Arial"/>
                <a:cs typeface="Arial"/>
              </a:rPr>
              <a:t>This </a:t>
            </a:r>
            <a:r>
              <a:rPr sz="2200" spc="-65" dirty="0">
                <a:latin typeface="Arial"/>
                <a:cs typeface="Arial"/>
              </a:rPr>
              <a:t>presentation </a:t>
            </a:r>
            <a:r>
              <a:rPr sz="2200" spc="-60" dirty="0">
                <a:latin typeface="Arial"/>
                <a:cs typeface="Arial"/>
              </a:rPr>
              <a:t>outlines your</a:t>
            </a:r>
            <a:r>
              <a:rPr sz="2200" spc="-195" dirty="0">
                <a:latin typeface="Arial"/>
                <a:cs typeface="Arial"/>
              </a:rPr>
              <a:t> </a:t>
            </a:r>
            <a:r>
              <a:rPr sz="2200" spc="-70" dirty="0">
                <a:latin typeface="Arial"/>
                <a:cs typeface="Arial"/>
              </a:rPr>
              <a:t>responsibilities</a:t>
            </a:r>
            <a:endParaRPr sz="2200" dirty="0">
              <a:latin typeface="Arial"/>
              <a:cs typeface="Arial"/>
            </a:endParaRPr>
          </a:p>
          <a:p>
            <a:pPr marL="12700">
              <a:lnSpc>
                <a:spcPct val="100000"/>
              </a:lnSpc>
            </a:pPr>
            <a:r>
              <a:rPr sz="2200" spc="-30" dirty="0">
                <a:latin typeface="Arial"/>
                <a:cs typeface="Arial"/>
              </a:rPr>
              <a:t>in the </a:t>
            </a:r>
            <a:r>
              <a:rPr sz="2200" spc="-35" dirty="0">
                <a:latin typeface="Arial"/>
                <a:cs typeface="Arial"/>
              </a:rPr>
              <a:t>vital </a:t>
            </a:r>
            <a:r>
              <a:rPr sz="2200" spc="-114" dirty="0">
                <a:latin typeface="Arial"/>
                <a:cs typeface="Arial"/>
              </a:rPr>
              <a:t>area </a:t>
            </a:r>
            <a:r>
              <a:rPr sz="2200" spc="-5" dirty="0">
                <a:latin typeface="Arial"/>
                <a:cs typeface="Arial"/>
              </a:rPr>
              <a:t>of</a:t>
            </a:r>
            <a:r>
              <a:rPr sz="2200" spc="-434" dirty="0">
                <a:latin typeface="Arial"/>
                <a:cs typeface="Arial"/>
              </a:rPr>
              <a:t> </a:t>
            </a:r>
            <a:r>
              <a:rPr sz="2200" spc="-60" dirty="0">
                <a:latin typeface="Arial"/>
                <a:cs typeface="Arial"/>
              </a:rPr>
              <a:t>student </a:t>
            </a:r>
            <a:r>
              <a:rPr sz="2200" spc="-40" dirty="0">
                <a:latin typeface="Arial"/>
                <a:cs typeface="Arial"/>
              </a:rPr>
              <a:t>protection.</a:t>
            </a:r>
            <a:endParaRPr sz="2200" dirty="0">
              <a:latin typeface="Arial"/>
              <a:cs typeface="Arial"/>
            </a:endParaRPr>
          </a:p>
        </p:txBody>
      </p:sp>
      <p:sp>
        <p:nvSpPr>
          <p:cNvPr id="3" name="object 3"/>
          <p:cNvSpPr/>
          <p:nvPr/>
        </p:nvSpPr>
        <p:spPr>
          <a:xfrm>
            <a:off x="1632204" y="77723"/>
            <a:ext cx="7511796" cy="17708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73351" y="99060"/>
            <a:ext cx="7444740" cy="16840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08048" y="333756"/>
            <a:ext cx="6984492" cy="1223772"/>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908048" y="333756"/>
            <a:ext cx="6985000" cy="825226"/>
          </a:xfrm>
          <a:prstGeom prst="rect">
            <a:avLst/>
          </a:prstGeom>
          <a:ln w="9144">
            <a:solidFill>
              <a:srgbClr val="97B853"/>
            </a:solidFill>
          </a:ln>
        </p:spPr>
        <p:txBody>
          <a:bodyPr vert="horz" wrap="square" lIns="0" tIns="1905" rIns="0" bIns="0" rtlCol="0">
            <a:spAutoFit/>
          </a:bodyPr>
          <a:lstStyle/>
          <a:p>
            <a:pPr>
              <a:lnSpc>
                <a:spcPct val="100000"/>
              </a:lnSpc>
              <a:spcBef>
                <a:spcPts val="15"/>
              </a:spcBef>
            </a:pPr>
            <a:endParaRPr sz="2550" dirty="0">
              <a:latin typeface="Times New Roman"/>
              <a:cs typeface="Times New Roman"/>
            </a:endParaRPr>
          </a:p>
          <a:p>
            <a:pPr marL="870585">
              <a:lnSpc>
                <a:spcPct val="100000"/>
              </a:lnSpc>
            </a:pPr>
            <a:r>
              <a:rPr sz="2800" spc="-335" dirty="0"/>
              <a:t>THE</a:t>
            </a:r>
            <a:r>
              <a:rPr sz="2800" spc="-525" dirty="0"/>
              <a:t> </a:t>
            </a:r>
            <a:r>
              <a:rPr lang="en-AU" sz="2800" spc="-525" dirty="0" smtClean="0"/>
              <a:t> </a:t>
            </a:r>
            <a:r>
              <a:rPr sz="2800" spc="-325" dirty="0" smtClean="0"/>
              <a:t>VOLUNTEER’S</a:t>
            </a:r>
            <a:r>
              <a:rPr lang="en-AU" sz="2800" spc="-325" dirty="0" smtClean="0"/>
              <a:t> </a:t>
            </a:r>
            <a:r>
              <a:rPr sz="2800" spc="-535" dirty="0" smtClean="0"/>
              <a:t> </a:t>
            </a:r>
            <a:r>
              <a:rPr sz="2800" spc="-320" dirty="0" smtClean="0"/>
              <a:t>ROLE</a:t>
            </a:r>
            <a:r>
              <a:rPr lang="en-AU" sz="2800" spc="-320" dirty="0" smtClean="0"/>
              <a:t> </a:t>
            </a:r>
            <a:r>
              <a:rPr sz="2800" spc="-550" dirty="0" smtClean="0"/>
              <a:t> </a:t>
            </a:r>
            <a:r>
              <a:rPr sz="2800" spc="-105" dirty="0"/>
              <a:t>IN</a:t>
            </a:r>
            <a:r>
              <a:rPr sz="2800" spc="-495" dirty="0"/>
              <a:t> </a:t>
            </a:r>
            <a:r>
              <a:rPr lang="en-AU" sz="2800" spc="-495" dirty="0" smtClean="0"/>
              <a:t> </a:t>
            </a:r>
            <a:r>
              <a:rPr sz="2800" spc="-335" dirty="0" smtClean="0"/>
              <a:t>THE</a:t>
            </a:r>
            <a:r>
              <a:rPr sz="2800" spc="-520" dirty="0" smtClean="0"/>
              <a:t> </a:t>
            </a:r>
            <a:r>
              <a:rPr lang="en-AU" sz="2800" spc="-520" dirty="0" smtClean="0"/>
              <a:t> </a:t>
            </a:r>
            <a:r>
              <a:rPr sz="2800" spc="-295" dirty="0" smtClean="0"/>
              <a:t>SCHOOL</a:t>
            </a:r>
            <a:endParaRPr sz="2800" dirty="0"/>
          </a:p>
        </p:txBody>
      </p:sp>
      <p:sp>
        <p:nvSpPr>
          <p:cNvPr id="7" name="object 7"/>
          <p:cNvSpPr/>
          <p:nvPr/>
        </p:nvSpPr>
        <p:spPr>
          <a:xfrm>
            <a:off x="5364479" y="4221478"/>
            <a:ext cx="3459479" cy="2534412"/>
          </a:xfrm>
          <a:prstGeom prst="rect">
            <a:avLst/>
          </a:prstGeom>
          <a:blipFill>
            <a:blip r:embed="rId5" cstate="print"/>
            <a:stretch>
              <a:fillRect/>
            </a:stretch>
          </a:blipFill>
        </p:spPr>
        <p:txBody>
          <a:bodyPr wrap="square" lIns="0" tIns="0" rIns="0" bIns="0" rtlCol="0"/>
          <a:lstStyle/>
          <a:p>
            <a:endParaRPr/>
          </a:p>
        </p:txBody>
      </p:sp>
      <p:pic>
        <p:nvPicPr>
          <p:cNvPr id="8" name="officeArt object"/>
          <p:cNvPicPr/>
          <p:nvPr/>
        </p:nvPicPr>
        <p:blipFill>
          <a:blip r:embed="rId6">
            <a:extLst/>
          </a:blip>
          <a:srcRect l="4171" r="4171"/>
          <a:stretch>
            <a:fillRect/>
          </a:stretch>
        </p:blipFill>
        <p:spPr>
          <a:xfrm>
            <a:off x="227359" y="6172200"/>
            <a:ext cx="1391722"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8048" y="333756"/>
            <a:ext cx="6985000" cy="1150620"/>
          </a:xfrm>
          <a:prstGeom prst="rect">
            <a:avLst/>
          </a:prstGeom>
          <a:ln w="9144">
            <a:solidFill>
              <a:srgbClr val="97B853"/>
            </a:solidFill>
          </a:ln>
        </p:spPr>
        <p:txBody>
          <a:bodyPr vert="horz" wrap="square" lIns="0" tIns="2540" rIns="0" bIns="0" rtlCol="0">
            <a:spAutoFit/>
          </a:bodyPr>
          <a:lstStyle/>
          <a:p>
            <a:pPr>
              <a:lnSpc>
                <a:spcPct val="100000"/>
              </a:lnSpc>
              <a:spcBef>
                <a:spcPts val="20"/>
              </a:spcBef>
            </a:pPr>
            <a:endParaRPr sz="2300">
              <a:latin typeface="Times New Roman"/>
              <a:cs typeface="Times New Roman"/>
            </a:endParaRPr>
          </a:p>
          <a:p>
            <a:pPr marL="18415" algn="ctr">
              <a:lnSpc>
                <a:spcPct val="100000"/>
              </a:lnSpc>
            </a:pPr>
            <a:r>
              <a:rPr sz="2800" spc="-240" dirty="0"/>
              <a:t>QUESTIONS?</a:t>
            </a:r>
            <a:endParaRPr sz="2800"/>
          </a:p>
        </p:txBody>
      </p:sp>
      <p:sp>
        <p:nvSpPr>
          <p:cNvPr id="3" name="object 3"/>
          <p:cNvSpPr/>
          <p:nvPr/>
        </p:nvSpPr>
        <p:spPr>
          <a:xfrm>
            <a:off x="3276600" y="2100072"/>
            <a:ext cx="3938015" cy="3025140"/>
          </a:xfrm>
          <a:prstGeom prst="rect">
            <a:avLst/>
          </a:prstGeom>
          <a:blipFill>
            <a:blip r:embed="rId2" cstate="print"/>
            <a:stretch>
              <a:fillRect/>
            </a:stretch>
          </a:blipFill>
        </p:spPr>
        <p:txBody>
          <a:bodyPr wrap="square" lIns="0" tIns="0" rIns="0" bIns="0" rtlCol="0"/>
          <a:lstStyle/>
          <a:p>
            <a:endParaRPr/>
          </a:p>
        </p:txBody>
      </p:sp>
      <p:pic>
        <p:nvPicPr>
          <p:cNvPr id="4" name="officeArt object"/>
          <p:cNvPicPr/>
          <p:nvPr/>
        </p:nvPicPr>
        <p:blipFill>
          <a:blip r:embed="rId3">
            <a:extLst/>
          </a:blip>
          <a:srcRect l="4171" r="4171"/>
          <a:stretch>
            <a:fillRect/>
          </a:stretch>
        </p:blipFill>
        <p:spPr>
          <a:xfrm>
            <a:off x="227359" y="6172200"/>
            <a:ext cx="1391722"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48229" y="2005711"/>
            <a:ext cx="6173470" cy="1091966"/>
          </a:xfrm>
          <a:prstGeom prst="rect">
            <a:avLst/>
          </a:prstGeom>
        </p:spPr>
        <p:txBody>
          <a:bodyPr vert="horz" wrap="square" lIns="0" tIns="12065" rIns="0" bIns="0" rtlCol="0">
            <a:spAutoFit/>
          </a:bodyPr>
          <a:lstStyle/>
          <a:p>
            <a:pPr marL="12065" marR="5080" indent="635" algn="ctr">
              <a:lnSpc>
                <a:spcPct val="100000"/>
              </a:lnSpc>
              <a:spcBef>
                <a:spcPts val="95"/>
              </a:spcBef>
            </a:pPr>
            <a:r>
              <a:rPr sz="2200" spc="-40" dirty="0">
                <a:latin typeface="Arial"/>
                <a:cs typeface="Arial"/>
              </a:rPr>
              <a:t>More </a:t>
            </a:r>
            <a:r>
              <a:rPr sz="2200" spc="-35" dirty="0">
                <a:latin typeface="Arial"/>
                <a:cs typeface="Arial"/>
              </a:rPr>
              <a:t>information </a:t>
            </a:r>
            <a:r>
              <a:rPr sz="2200" spc="-75" dirty="0">
                <a:latin typeface="Arial"/>
                <a:cs typeface="Arial"/>
              </a:rPr>
              <a:t>on </a:t>
            </a:r>
            <a:r>
              <a:rPr sz="2200" spc="-60" dirty="0">
                <a:latin typeface="Arial"/>
                <a:cs typeface="Arial"/>
              </a:rPr>
              <a:t>student </a:t>
            </a:r>
            <a:r>
              <a:rPr sz="2200" spc="-40" dirty="0">
                <a:latin typeface="Arial"/>
                <a:cs typeface="Arial"/>
              </a:rPr>
              <a:t>protection </a:t>
            </a:r>
            <a:r>
              <a:rPr sz="2200" spc="-150" dirty="0">
                <a:latin typeface="Arial"/>
                <a:cs typeface="Arial"/>
              </a:rPr>
              <a:t>can </a:t>
            </a:r>
            <a:r>
              <a:rPr sz="2200" spc="-105" dirty="0">
                <a:latin typeface="Arial"/>
                <a:cs typeface="Arial"/>
              </a:rPr>
              <a:t>be </a:t>
            </a:r>
            <a:r>
              <a:rPr sz="2200" spc="-55" dirty="0">
                <a:latin typeface="Arial"/>
                <a:cs typeface="Arial"/>
              </a:rPr>
              <a:t>found  </a:t>
            </a:r>
            <a:r>
              <a:rPr sz="2200" spc="-70" dirty="0">
                <a:latin typeface="Arial"/>
                <a:cs typeface="Arial"/>
              </a:rPr>
              <a:t>on </a:t>
            </a:r>
            <a:r>
              <a:rPr lang="en-AU" sz="2200" spc="-114" dirty="0" smtClean="0">
                <a:latin typeface="Arial"/>
                <a:cs typeface="Arial"/>
              </a:rPr>
              <a:t>our website</a:t>
            </a:r>
            <a:endParaRPr sz="2200" dirty="0">
              <a:latin typeface="Arial"/>
              <a:cs typeface="Arial"/>
            </a:endParaRPr>
          </a:p>
          <a:p>
            <a:pPr algn="ctr">
              <a:lnSpc>
                <a:spcPct val="100000"/>
              </a:lnSpc>
              <a:spcBef>
                <a:spcPts val="525"/>
              </a:spcBef>
            </a:pPr>
            <a:r>
              <a:rPr lang="en-AU" sz="2200" u="heavy" spc="-80" dirty="0" smtClean="0">
                <a:solidFill>
                  <a:srgbClr val="0000FF"/>
                </a:solidFill>
                <a:uFill>
                  <a:solidFill>
                    <a:srgbClr val="0000FF"/>
                  </a:solidFill>
                </a:uFill>
                <a:latin typeface="Arial"/>
                <a:cs typeface="Arial"/>
              </a:rPr>
              <a:t>www.amazingcatechists.org.au</a:t>
            </a:r>
            <a:endParaRPr sz="2200" dirty="0">
              <a:latin typeface="Arial"/>
              <a:cs typeface="Arial"/>
            </a:endParaRPr>
          </a:p>
        </p:txBody>
      </p:sp>
      <p:sp>
        <p:nvSpPr>
          <p:cNvPr id="3" name="object 3"/>
          <p:cNvSpPr/>
          <p:nvPr/>
        </p:nvSpPr>
        <p:spPr>
          <a:xfrm>
            <a:off x="1560575" y="77723"/>
            <a:ext cx="7583424" cy="16977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01724" y="99060"/>
            <a:ext cx="7516368" cy="161086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836420" y="333756"/>
            <a:ext cx="7056120" cy="115062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836420" y="333756"/>
            <a:ext cx="7056120" cy="1150620"/>
          </a:xfrm>
          <a:prstGeom prst="rect">
            <a:avLst/>
          </a:prstGeom>
          <a:ln w="9144">
            <a:solidFill>
              <a:srgbClr val="97B853"/>
            </a:solidFill>
          </a:ln>
        </p:spPr>
        <p:txBody>
          <a:bodyPr vert="horz" wrap="square" lIns="0" tIns="2540" rIns="0" bIns="0" rtlCol="0">
            <a:spAutoFit/>
          </a:bodyPr>
          <a:lstStyle/>
          <a:p>
            <a:pPr>
              <a:lnSpc>
                <a:spcPct val="100000"/>
              </a:lnSpc>
              <a:spcBef>
                <a:spcPts val="20"/>
              </a:spcBef>
            </a:pPr>
            <a:endParaRPr sz="2300">
              <a:latin typeface="Times New Roman"/>
              <a:cs typeface="Times New Roman"/>
            </a:endParaRPr>
          </a:p>
          <a:p>
            <a:pPr marL="18415" algn="ctr">
              <a:lnSpc>
                <a:spcPct val="100000"/>
              </a:lnSpc>
            </a:pPr>
            <a:r>
              <a:rPr sz="2800" spc="-290" dirty="0"/>
              <a:t>RESOURCES</a:t>
            </a:r>
            <a:endParaRPr sz="2800"/>
          </a:p>
        </p:txBody>
      </p:sp>
      <p:pic>
        <p:nvPicPr>
          <p:cNvPr id="8" name="officeArt object"/>
          <p:cNvPicPr/>
          <p:nvPr/>
        </p:nvPicPr>
        <p:blipFill>
          <a:blip r:embed="rId5">
            <a:extLst/>
          </a:blip>
          <a:srcRect l="4171" r="4171"/>
          <a:stretch>
            <a:fillRect/>
          </a:stretch>
        </p:blipFill>
        <p:spPr>
          <a:xfrm>
            <a:off x="3124200" y="3505200"/>
            <a:ext cx="5105400" cy="2074503"/>
          </a:xfrm>
          <a:prstGeom prst="rect">
            <a:avLst/>
          </a:prstGeom>
          <a:ln w="12700" cap="flat">
            <a:noFill/>
            <a:miter lim="400000"/>
          </a:ln>
          <a:effectLst/>
        </p:spPr>
      </p:pic>
      <p:pic>
        <p:nvPicPr>
          <p:cNvPr id="9" name="officeArt object"/>
          <p:cNvPicPr/>
          <p:nvPr/>
        </p:nvPicPr>
        <p:blipFill>
          <a:blip r:embed="rId5">
            <a:extLst/>
          </a:blip>
          <a:srcRect l="4171" r="4171"/>
          <a:stretch>
            <a:fillRect/>
          </a:stretch>
        </p:blipFill>
        <p:spPr>
          <a:xfrm>
            <a:off x="227359" y="6172200"/>
            <a:ext cx="1391722"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246882" y="2447620"/>
            <a:ext cx="2648585" cy="757555"/>
          </a:xfrm>
          <a:prstGeom prst="rect">
            <a:avLst/>
          </a:prstGeom>
        </p:spPr>
        <p:txBody>
          <a:bodyPr vert="horz" wrap="square" lIns="0" tIns="12700" rIns="0" bIns="0" rtlCol="0">
            <a:spAutoFit/>
          </a:bodyPr>
          <a:lstStyle/>
          <a:p>
            <a:pPr marL="12700">
              <a:lnSpc>
                <a:spcPct val="100000"/>
              </a:lnSpc>
              <a:spcBef>
                <a:spcPts val="100"/>
              </a:spcBef>
            </a:pPr>
            <a:r>
              <a:rPr spc="-325" dirty="0"/>
              <a:t>Thank</a:t>
            </a:r>
            <a:r>
              <a:rPr spc="-440" dirty="0"/>
              <a:t> </a:t>
            </a:r>
            <a:r>
              <a:rPr spc="-254" dirty="0"/>
              <a:t>you</a:t>
            </a:r>
          </a:p>
        </p:txBody>
      </p:sp>
      <p:pic>
        <p:nvPicPr>
          <p:cNvPr id="5" name="officeArt object"/>
          <p:cNvPicPr/>
          <p:nvPr/>
        </p:nvPicPr>
        <p:blipFill>
          <a:blip r:embed="rId3">
            <a:extLst/>
          </a:blip>
          <a:srcRect l="4171" r="4171"/>
          <a:stretch>
            <a:fillRect/>
          </a:stretch>
        </p:blipFill>
        <p:spPr>
          <a:xfrm>
            <a:off x="3657600" y="5492857"/>
            <a:ext cx="1981200" cy="984143"/>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68295" y="2543555"/>
            <a:ext cx="1418082" cy="275005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553967" y="2485644"/>
            <a:ext cx="4665726" cy="281406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833116" y="3342132"/>
            <a:ext cx="951750" cy="181889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553967" y="3285744"/>
            <a:ext cx="4665726" cy="188137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299459" y="4142232"/>
            <a:ext cx="485419" cy="884682"/>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553967" y="4084320"/>
            <a:ext cx="4665726" cy="1088897"/>
          </a:xfrm>
          <a:prstGeom prst="rect">
            <a:avLst/>
          </a:prstGeom>
          <a:blipFill>
            <a:blip r:embed="rId7" cstate="print"/>
            <a:stretch>
              <a:fillRect/>
            </a:stretch>
          </a:blipFill>
        </p:spPr>
        <p:txBody>
          <a:bodyPr wrap="square" lIns="0" tIns="0" rIns="0" bIns="0" rtlCol="0"/>
          <a:lstStyle/>
          <a:p>
            <a:endParaRPr/>
          </a:p>
        </p:txBody>
      </p:sp>
      <p:sp>
        <p:nvSpPr>
          <p:cNvPr id="8" name="object 8"/>
          <p:cNvSpPr txBox="1"/>
          <p:nvPr/>
        </p:nvSpPr>
        <p:spPr>
          <a:xfrm>
            <a:off x="3872865" y="2379828"/>
            <a:ext cx="3488054" cy="2423160"/>
          </a:xfrm>
          <a:prstGeom prst="rect">
            <a:avLst/>
          </a:prstGeom>
        </p:spPr>
        <p:txBody>
          <a:bodyPr vert="horz" wrap="square" lIns="0" tIns="12065" rIns="0" bIns="0" rtlCol="0">
            <a:spAutoFit/>
          </a:bodyPr>
          <a:lstStyle/>
          <a:p>
            <a:pPr marL="12700" marR="5080">
              <a:lnSpc>
                <a:spcPct val="141800"/>
              </a:lnSpc>
              <a:spcBef>
                <a:spcPts val="95"/>
              </a:spcBef>
            </a:pPr>
            <a:r>
              <a:rPr sz="3700" spc="-235" dirty="0">
                <a:latin typeface="Arial"/>
                <a:cs typeface="Arial"/>
              </a:rPr>
              <a:t>Step </a:t>
            </a:r>
            <a:r>
              <a:rPr sz="3700" spc="-185" dirty="0">
                <a:latin typeface="Arial"/>
                <a:cs typeface="Arial"/>
              </a:rPr>
              <a:t>1 </a:t>
            </a:r>
            <a:r>
              <a:rPr sz="3700" spc="-105" dirty="0">
                <a:latin typeface="Arial"/>
                <a:cs typeface="Arial"/>
              </a:rPr>
              <a:t>-</a:t>
            </a:r>
            <a:r>
              <a:rPr sz="3700" spc="-225" dirty="0">
                <a:latin typeface="Arial"/>
                <a:cs typeface="Arial"/>
              </a:rPr>
              <a:t> </a:t>
            </a:r>
            <a:r>
              <a:rPr sz="3700" spc="-275" dirty="0">
                <a:latin typeface="Arial"/>
                <a:cs typeface="Arial"/>
              </a:rPr>
              <a:t>Recognise  </a:t>
            </a:r>
            <a:r>
              <a:rPr sz="3700" spc="-235" dirty="0">
                <a:latin typeface="Arial"/>
                <a:cs typeface="Arial"/>
              </a:rPr>
              <a:t>Step </a:t>
            </a:r>
            <a:r>
              <a:rPr sz="3700" spc="-185" dirty="0">
                <a:latin typeface="Arial"/>
                <a:cs typeface="Arial"/>
              </a:rPr>
              <a:t>2 </a:t>
            </a:r>
            <a:r>
              <a:rPr sz="3700" spc="-100" dirty="0">
                <a:latin typeface="Arial"/>
                <a:cs typeface="Arial"/>
              </a:rPr>
              <a:t>- </a:t>
            </a:r>
            <a:r>
              <a:rPr sz="3700" spc="-265" dirty="0">
                <a:latin typeface="Arial"/>
                <a:cs typeface="Arial"/>
              </a:rPr>
              <a:t>React  </a:t>
            </a:r>
            <a:r>
              <a:rPr sz="3700" spc="-235" dirty="0">
                <a:latin typeface="Arial"/>
                <a:cs typeface="Arial"/>
              </a:rPr>
              <a:t>Step </a:t>
            </a:r>
            <a:r>
              <a:rPr sz="3700" spc="-185" dirty="0">
                <a:latin typeface="Arial"/>
                <a:cs typeface="Arial"/>
              </a:rPr>
              <a:t>3 </a:t>
            </a:r>
            <a:r>
              <a:rPr sz="3700" spc="-100" dirty="0">
                <a:latin typeface="Arial"/>
                <a:cs typeface="Arial"/>
              </a:rPr>
              <a:t>-</a:t>
            </a:r>
            <a:r>
              <a:rPr sz="3700" spc="-185" dirty="0">
                <a:latin typeface="Arial"/>
                <a:cs typeface="Arial"/>
              </a:rPr>
              <a:t> </a:t>
            </a:r>
            <a:r>
              <a:rPr sz="3700" spc="-155" dirty="0">
                <a:latin typeface="Arial"/>
                <a:cs typeface="Arial"/>
              </a:rPr>
              <a:t>Report</a:t>
            </a:r>
            <a:endParaRPr sz="3700">
              <a:latin typeface="Arial"/>
              <a:cs typeface="Arial"/>
            </a:endParaRPr>
          </a:p>
        </p:txBody>
      </p:sp>
      <p:sp>
        <p:nvSpPr>
          <p:cNvPr id="9" name="object 9"/>
          <p:cNvSpPr/>
          <p:nvPr/>
        </p:nvSpPr>
        <p:spPr>
          <a:xfrm>
            <a:off x="1632204" y="77723"/>
            <a:ext cx="7511796" cy="1697736"/>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1673351" y="99060"/>
            <a:ext cx="7444740" cy="161086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1908048" y="333756"/>
            <a:ext cx="6984492" cy="1150620"/>
          </a:xfrm>
          <a:prstGeom prst="rect">
            <a:avLst/>
          </a:prstGeom>
          <a:blipFill>
            <a:blip r:embed="rId10" cstate="print"/>
            <a:stretch>
              <a:fillRect/>
            </a:stretch>
          </a:blipFill>
        </p:spPr>
        <p:txBody>
          <a:bodyPr wrap="square" lIns="0" tIns="0" rIns="0" bIns="0" rtlCol="0"/>
          <a:lstStyle/>
          <a:p>
            <a:endParaRPr/>
          </a:p>
        </p:txBody>
      </p:sp>
      <p:sp>
        <p:nvSpPr>
          <p:cNvPr id="12" name="object 12"/>
          <p:cNvSpPr txBox="1"/>
          <p:nvPr/>
        </p:nvSpPr>
        <p:spPr>
          <a:xfrm>
            <a:off x="1908048" y="333756"/>
            <a:ext cx="6985000" cy="1150620"/>
          </a:xfrm>
          <a:prstGeom prst="rect">
            <a:avLst/>
          </a:prstGeom>
          <a:ln w="9144">
            <a:solidFill>
              <a:srgbClr val="97B853"/>
            </a:solidFill>
          </a:ln>
        </p:spPr>
        <p:txBody>
          <a:bodyPr vert="horz" wrap="square" lIns="0" tIns="2540" rIns="0" bIns="0" rtlCol="0">
            <a:spAutoFit/>
          </a:bodyPr>
          <a:lstStyle/>
          <a:p>
            <a:pPr>
              <a:lnSpc>
                <a:spcPct val="100000"/>
              </a:lnSpc>
              <a:spcBef>
                <a:spcPts val="20"/>
              </a:spcBef>
            </a:pPr>
            <a:endParaRPr sz="2300">
              <a:latin typeface="Times New Roman"/>
              <a:cs typeface="Times New Roman"/>
            </a:endParaRPr>
          </a:p>
          <a:p>
            <a:pPr marL="1094740">
              <a:lnSpc>
                <a:spcPct val="100000"/>
              </a:lnSpc>
            </a:pPr>
            <a:r>
              <a:rPr sz="2800" b="1" spc="-229" dirty="0">
                <a:latin typeface="Trebuchet MS"/>
                <a:cs typeface="Trebuchet MS"/>
              </a:rPr>
              <a:t>RESPONDING</a:t>
            </a:r>
            <a:r>
              <a:rPr sz="2800" b="1" spc="-545" dirty="0">
                <a:latin typeface="Trebuchet MS"/>
                <a:cs typeface="Trebuchet MS"/>
              </a:rPr>
              <a:t> </a:t>
            </a:r>
            <a:r>
              <a:rPr sz="2800" b="1" spc="-315" dirty="0">
                <a:latin typeface="Trebuchet MS"/>
                <a:cs typeface="Trebuchet MS"/>
              </a:rPr>
              <a:t>TO</a:t>
            </a:r>
            <a:r>
              <a:rPr sz="2800" b="1" spc="-505" dirty="0">
                <a:latin typeface="Trebuchet MS"/>
                <a:cs typeface="Trebuchet MS"/>
              </a:rPr>
              <a:t> </a:t>
            </a:r>
            <a:r>
              <a:rPr sz="2800" b="1" spc="-240" dirty="0">
                <a:latin typeface="Trebuchet MS"/>
                <a:cs typeface="Trebuchet MS"/>
              </a:rPr>
              <a:t>ABUSE</a:t>
            </a:r>
            <a:r>
              <a:rPr sz="2800" b="1" spc="-520" dirty="0">
                <a:latin typeface="Trebuchet MS"/>
                <a:cs typeface="Trebuchet MS"/>
              </a:rPr>
              <a:t> </a:t>
            </a:r>
            <a:r>
              <a:rPr sz="2800" b="1" spc="-150" dirty="0">
                <a:latin typeface="Trebuchet MS"/>
                <a:cs typeface="Trebuchet MS"/>
              </a:rPr>
              <a:t>AND</a:t>
            </a:r>
            <a:r>
              <a:rPr sz="2800" b="1" spc="-500" dirty="0">
                <a:latin typeface="Trebuchet MS"/>
                <a:cs typeface="Trebuchet MS"/>
              </a:rPr>
              <a:t> </a:t>
            </a:r>
            <a:r>
              <a:rPr sz="2800" b="1" spc="-114" dirty="0">
                <a:latin typeface="Trebuchet MS"/>
                <a:cs typeface="Trebuchet MS"/>
              </a:rPr>
              <a:t>HARM</a:t>
            </a:r>
            <a:endParaRPr sz="2800">
              <a:latin typeface="Trebuchet MS"/>
              <a:cs typeface="Trebuchet MS"/>
            </a:endParaRPr>
          </a:p>
        </p:txBody>
      </p:sp>
      <p:pic>
        <p:nvPicPr>
          <p:cNvPr id="13" name="officeArt object"/>
          <p:cNvPicPr/>
          <p:nvPr/>
        </p:nvPicPr>
        <p:blipFill>
          <a:blip r:embed="rId11">
            <a:extLst/>
          </a:blip>
          <a:srcRect l="4171" r="4171"/>
          <a:stretch>
            <a:fillRect/>
          </a:stretch>
        </p:blipFill>
        <p:spPr>
          <a:xfrm>
            <a:off x="208788" y="6172200"/>
            <a:ext cx="1423416"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6845" y="3141726"/>
            <a:ext cx="6400800" cy="1559560"/>
          </a:xfrm>
          <a:custGeom>
            <a:avLst/>
            <a:gdLst/>
            <a:ahLst/>
            <a:cxnLst/>
            <a:rect l="l" t="t" r="r" b="b"/>
            <a:pathLst>
              <a:path w="6400800" h="1559560">
                <a:moveTo>
                  <a:pt x="6140958" y="0"/>
                </a:moveTo>
                <a:lnTo>
                  <a:pt x="259842" y="0"/>
                </a:lnTo>
                <a:lnTo>
                  <a:pt x="213134" y="4186"/>
                </a:lnTo>
                <a:lnTo>
                  <a:pt x="169173" y="16255"/>
                </a:lnTo>
                <a:lnTo>
                  <a:pt x="128693" y="35475"/>
                </a:lnTo>
                <a:lnTo>
                  <a:pt x="92427" y="61110"/>
                </a:lnTo>
                <a:lnTo>
                  <a:pt x="61110" y="92427"/>
                </a:lnTo>
                <a:lnTo>
                  <a:pt x="35475" y="128693"/>
                </a:lnTo>
                <a:lnTo>
                  <a:pt x="16256" y="169173"/>
                </a:lnTo>
                <a:lnTo>
                  <a:pt x="4186" y="213134"/>
                </a:lnTo>
                <a:lnTo>
                  <a:pt x="0" y="259841"/>
                </a:lnTo>
                <a:lnTo>
                  <a:pt x="0" y="1299210"/>
                </a:lnTo>
                <a:lnTo>
                  <a:pt x="4186" y="1345917"/>
                </a:lnTo>
                <a:lnTo>
                  <a:pt x="16256" y="1389878"/>
                </a:lnTo>
                <a:lnTo>
                  <a:pt x="35475" y="1430358"/>
                </a:lnTo>
                <a:lnTo>
                  <a:pt x="61110" y="1466624"/>
                </a:lnTo>
                <a:lnTo>
                  <a:pt x="92427" y="1497941"/>
                </a:lnTo>
                <a:lnTo>
                  <a:pt x="128693" y="1523576"/>
                </a:lnTo>
                <a:lnTo>
                  <a:pt x="169173" y="1542795"/>
                </a:lnTo>
                <a:lnTo>
                  <a:pt x="213134" y="1554865"/>
                </a:lnTo>
                <a:lnTo>
                  <a:pt x="259842" y="1559052"/>
                </a:lnTo>
                <a:lnTo>
                  <a:pt x="6140958" y="1559052"/>
                </a:lnTo>
                <a:lnTo>
                  <a:pt x="6187665" y="1554865"/>
                </a:lnTo>
                <a:lnTo>
                  <a:pt x="6231626" y="1542795"/>
                </a:lnTo>
                <a:lnTo>
                  <a:pt x="6272106" y="1523576"/>
                </a:lnTo>
                <a:lnTo>
                  <a:pt x="6308372" y="1497941"/>
                </a:lnTo>
                <a:lnTo>
                  <a:pt x="6339689" y="1466624"/>
                </a:lnTo>
                <a:lnTo>
                  <a:pt x="6365324" y="1430358"/>
                </a:lnTo>
                <a:lnTo>
                  <a:pt x="6384544" y="1389878"/>
                </a:lnTo>
                <a:lnTo>
                  <a:pt x="6396613" y="1345917"/>
                </a:lnTo>
                <a:lnTo>
                  <a:pt x="6400800" y="1299210"/>
                </a:lnTo>
                <a:lnTo>
                  <a:pt x="6400800" y="259841"/>
                </a:lnTo>
                <a:lnTo>
                  <a:pt x="6396613" y="213134"/>
                </a:lnTo>
                <a:lnTo>
                  <a:pt x="6384544" y="169173"/>
                </a:lnTo>
                <a:lnTo>
                  <a:pt x="6365324" y="128693"/>
                </a:lnTo>
                <a:lnTo>
                  <a:pt x="6339689" y="92427"/>
                </a:lnTo>
                <a:lnTo>
                  <a:pt x="6308372" y="61110"/>
                </a:lnTo>
                <a:lnTo>
                  <a:pt x="6272106" y="35475"/>
                </a:lnTo>
                <a:lnTo>
                  <a:pt x="6231626" y="16255"/>
                </a:lnTo>
                <a:lnTo>
                  <a:pt x="6187665" y="4186"/>
                </a:lnTo>
                <a:lnTo>
                  <a:pt x="6140958" y="0"/>
                </a:lnTo>
                <a:close/>
              </a:path>
            </a:pathLst>
          </a:custGeom>
          <a:solidFill>
            <a:srgbClr val="4F81BC"/>
          </a:solidFill>
        </p:spPr>
        <p:txBody>
          <a:bodyPr wrap="square" lIns="0" tIns="0" rIns="0" bIns="0" rtlCol="0"/>
          <a:lstStyle/>
          <a:p>
            <a:endParaRPr/>
          </a:p>
        </p:txBody>
      </p:sp>
      <p:sp>
        <p:nvSpPr>
          <p:cNvPr id="3" name="object 3"/>
          <p:cNvSpPr/>
          <p:nvPr/>
        </p:nvSpPr>
        <p:spPr>
          <a:xfrm>
            <a:off x="2196845" y="3141726"/>
            <a:ext cx="6400800" cy="1559560"/>
          </a:xfrm>
          <a:custGeom>
            <a:avLst/>
            <a:gdLst/>
            <a:ahLst/>
            <a:cxnLst/>
            <a:rect l="l" t="t" r="r" b="b"/>
            <a:pathLst>
              <a:path w="6400800" h="1559560">
                <a:moveTo>
                  <a:pt x="0" y="259841"/>
                </a:moveTo>
                <a:lnTo>
                  <a:pt x="4186" y="213134"/>
                </a:lnTo>
                <a:lnTo>
                  <a:pt x="16256" y="169173"/>
                </a:lnTo>
                <a:lnTo>
                  <a:pt x="35475" y="128693"/>
                </a:lnTo>
                <a:lnTo>
                  <a:pt x="61110" y="92427"/>
                </a:lnTo>
                <a:lnTo>
                  <a:pt x="92427" y="61110"/>
                </a:lnTo>
                <a:lnTo>
                  <a:pt x="128693" y="35475"/>
                </a:lnTo>
                <a:lnTo>
                  <a:pt x="169173" y="16255"/>
                </a:lnTo>
                <a:lnTo>
                  <a:pt x="213134" y="4186"/>
                </a:lnTo>
                <a:lnTo>
                  <a:pt x="259842" y="0"/>
                </a:lnTo>
                <a:lnTo>
                  <a:pt x="6140958" y="0"/>
                </a:lnTo>
                <a:lnTo>
                  <a:pt x="6187665" y="4186"/>
                </a:lnTo>
                <a:lnTo>
                  <a:pt x="6231626" y="16255"/>
                </a:lnTo>
                <a:lnTo>
                  <a:pt x="6272106" y="35475"/>
                </a:lnTo>
                <a:lnTo>
                  <a:pt x="6308372" y="61110"/>
                </a:lnTo>
                <a:lnTo>
                  <a:pt x="6339689" y="92427"/>
                </a:lnTo>
                <a:lnTo>
                  <a:pt x="6365324" y="128693"/>
                </a:lnTo>
                <a:lnTo>
                  <a:pt x="6384544" y="169173"/>
                </a:lnTo>
                <a:lnTo>
                  <a:pt x="6396613" y="213134"/>
                </a:lnTo>
                <a:lnTo>
                  <a:pt x="6400800" y="259841"/>
                </a:lnTo>
                <a:lnTo>
                  <a:pt x="6400800" y="1299210"/>
                </a:lnTo>
                <a:lnTo>
                  <a:pt x="6396613" y="1345917"/>
                </a:lnTo>
                <a:lnTo>
                  <a:pt x="6384544" y="1389878"/>
                </a:lnTo>
                <a:lnTo>
                  <a:pt x="6365324" y="1430358"/>
                </a:lnTo>
                <a:lnTo>
                  <a:pt x="6339689" y="1466624"/>
                </a:lnTo>
                <a:lnTo>
                  <a:pt x="6308372" y="1497941"/>
                </a:lnTo>
                <a:lnTo>
                  <a:pt x="6272106" y="1523576"/>
                </a:lnTo>
                <a:lnTo>
                  <a:pt x="6231626" y="1542795"/>
                </a:lnTo>
                <a:lnTo>
                  <a:pt x="6187665" y="1554865"/>
                </a:lnTo>
                <a:lnTo>
                  <a:pt x="6140958" y="1559052"/>
                </a:lnTo>
                <a:lnTo>
                  <a:pt x="259842" y="1559052"/>
                </a:lnTo>
                <a:lnTo>
                  <a:pt x="213134" y="1554865"/>
                </a:lnTo>
                <a:lnTo>
                  <a:pt x="169173" y="1542795"/>
                </a:lnTo>
                <a:lnTo>
                  <a:pt x="128693" y="1523576"/>
                </a:lnTo>
                <a:lnTo>
                  <a:pt x="92427" y="1497941"/>
                </a:lnTo>
                <a:lnTo>
                  <a:pt x="61110" y="1466624"/>
                </a:lnTo>
                <a:lnTo>
                  <a:pt x="35475" y="1430358"/>
                </a:lnTo>
                <a:lnTo>
                  <a:pt x="16256" y="1389878"/>
                </a:lnTo>
                <a:lnTo>
                  <a:pt x="4186" y="1345917"/>
                </a:lnTo>
                <a:lnTo>
                  <a:pt x="0" y="1299210"/>
                </a:lnTo>
                <a:lnTo>
                  <a:pt x="0" y="259841"/>
                </a:lnTo>
                <a:close/>
              </a:path>
            </a:pathLst>
          </a:custGeom>
          <a:ln w="25907">
            <a:solidFill>
              <a:srgbClr val="FFFFFF"/>
            </a:solidFill>
          </a:ln>
        </p:spPr>
        <p:txBody>
          <a:bodyPr wrap="square" lIns="0" tIns="0" rIns="0" bIns="0" rtlCol="0"/>
          <a:lstStyle/>
          <a:p>
            <a:endParaRPr/>
          </a:p>
        </p:txBody>
      </p:sp>
      <p:sp>
        <p:nvSpPr>
          <p:cNvPr id="4" name="object 4"/>
          <p:cNvSpPr txBox="1"/>
          <p:nvPr/>
        </p:nvSpPr>
        <p:spPr>
          <a:xfrm>
            <a:off x="3699128" y="3315080"/>
            <a:ext cx="3393440" cy="1016635"/>
          </a:xfrm>
          <a:prstGeom prst="rect">
            <a:avLst/>
          </a:prstGeom>
        </p:spPr>
        <p:txBody>
          <a:bodyPr vert="horz" wrap="square" lIns="0" tIns="13335" rIns="0" bIns="0" rtlCol="0">
            <a:spAutoFit/>
          </a:bodyPr>
          <a:lstStyle/>
          <a:p>
            <a:pPr marL="12700">
              <a:lnSpc>
                <a:spcPct val="100000"/>
              </a:lnSpc>
              <a:spcBef>
                <a:spcPts val="105"/>
              </a:spcBef>
            </a:pPr>
            <a:r>
              <a:rPr sz="6500" spc="-1290" dirty="0">
                <a:solidFill>
                  <a:srgbClr val="FFFFFF"/>
                </a:solidFill>
                <a:latin typeface="Arial"/>
                <a:cs typeface="Arial"/>
              </a:rPr>
              <a:t>R</a:t>
            </a:r>
            <a:r>
              <a:rPr sz="6500" spc="-465" dirty="0">
                <a:solidFill>
                  <a:srgbClr val="FFFFFF"/>
                </a:solidFill>
                <a:latin typeface="Arial"/>
                <a:cs typeface="Arial"/>
              </a:rPr>
              <a:t>e</a:t>
            </a:r>
            <a:r>
              <a:rPr sz="6500" spc="-470" dirty="0">
                <a:solidFill>
                  <a:srgbClr val="FFFFFF"/>
                </a:solidFill>
                <a:latin typeface="Arial"/>
                <a:cs typeface="Arial"/>
              </a:rPr>
              <a:t>c</a:t>
            </a:r>
            <a:r>
              <a:rPr sz="6500" spc="-335" dirty="0">
                <a:solidFill>
                  <a:srgbClr val="FFFFFF"/>
                </a:solidFill>
                <a:latin typeface="Arial"/>
                <a:cs typeface="Arial"/>
              </a:rPr>
              <a:t>ognise</a:t>
            </a:r>
            <a:endParaRPr sz="6500">
              <a:latin typeface="Arial"/>
              <a:cs typeface="Arial"/>
            </a:endParaRPr>
          </a:p>
        </p:txBody>
      </p:sp>
      <p:sp>
        <p:nvSpPr>
          <p:cNvPr id="5" name="object 5"/>
          <p:cNvSpPr/>
          <p:nvPr/>
        </p:nvSpPr>
        <p:spPr>
          <a:xfrm>
            <a:off x="1632204" y="77723"/>
            <a:ext cx="7386828" cy="169773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673351" y="99060"/>
            <a:ext cx="7299959" cy="161086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908048" y="333756"/>
            <a:ext cx="6839711" cy="1150620"/>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1908048" y="333756"/>
            <a:ext cx="6840220" cy="1150620"/>
          </a:xfrm>
          <a:prstGeom prst="rect">
            <a:avLst/>
          </a:prstGeom>
          <a:ln w="9144">
            <a:solidFill>
              <a:srgbClr val="97B853"/>
            </a:solidFill>
          </a:ln>
        </p:spPr>
        <p:txBody>
          <a:bodyPr vert="horz" wrap="square" lIns="0" tIns="2540" rIns="0" bIns="0" rtlCol="0">
            <a:spAutoFit/>
          </a:bodyPr>
          <a:lstStyle/>
          <a:p>
            <a:pPr>
              <a:lnSpc>
                <a:spcPct val="100000"/>
              </a:lnSpc>
              <a:spcBef>
                <a:spcPts val="20"/>
              </a:spcBef>
            </a:pPr>
            <a:endParaRPr sz="2300">
              <a:latin typeface="Times New Roman"/>
              <a:cs typeface="Times New Roman"/>
            </a:endParaRPr>
          </a:p>
          <a:p>
            <a:pPr marL="20955" algn="ctr">
              <a:lnSpc>
                <a:spcPct val="100000"/>
              </a:lnSpc>
            </a:pPr>
            <a:r>
              <a:rPr sz="2800" b="1" spc="-325" dirty="0">
                <a:latin typeface="Trebuchet MS"/>
                <a:cs typeface="Trebuchet MS"/>
              </a:rPr>
              <a:t>STEP</a:t>
            </a:r>
            <a:r>
              <a:rPr sz="2800" b="1" spc="-530" dirty="0">
                <a:latin typeface="Trebuchet MS"/>
                <a:cs typeface="Trebuchet MS"/>
              </a:rPr>
              <a:t> </a:t>
            </a:r>
            <a:r>
              <a:rPr sz="2800" b="1" spc="-225" dirty="0">
                <a:latin typeface="Trebuchet MS"/>
                <a:cs typeface="Trebuchet MS"/>
              </a:rPr>
              <a:t>1</a:t>
            </a:r>
            <a:endParaRPr sz="2800">
              <a:latin typeface="Trebuchet MS"/>
              <a:cs typeface="Trebuchet MS"/>
            </a:endParaRPr>
          </a:p>
        </p:txBody>
      </p:sp>
      <p:pic>
        <p:nvPicPr>
          <p:cNvPr id="9" name="officeArt object"/>
          <p:cNvPicPr/>
          <p:nvPr/>
        </p:nvPicPr>
        <p:blipFill>
          <a:blip r:embed="rId5">
            <a:extLst/>
          </a:blip>
          <a:srcRect l="4171" r="4171"/>
          <a:stretch>
            <a:fillRect/>
          </a:stretch>
        </p:blipFill>
        <p:spPr>
          <a:xfrm>
            <a:off x="227359" y="6096000"/>
            <a:ext cx="1391722" cy="609600"/>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8839" y="2106167"/>
            <a:ext cx="6490716" cy="284987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61972" y="2065020"/>
            <a:ext cx="6301739" cy="269595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196083" y="2133600"/>
            <a:ext cx="6400800" cy="2759964"/>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2196083" y="2133600"/>
            <a:ext cx="6400800" cy="2760345"/>
          </a:xfrm>
          <a:prstGeom prst="rect">
            <a:avLst/>
          </a:prstGeom>
          <a:ln w="9144">
            <a:solidFill>
              <a:srgbClr val="46AAC5"/>
            </a:solidFill>
          </a:ln>
        </p:spPr>
        <p:txBody>
          <a:bodyPr vert="horz" wrap="square" lIns="0" tIns="25400" rIns="0" bIns="0" rtlCol="0">
            <a:spAutoFit/>
          </a:bodyPr>
          <a:lstStyle/>
          <a:p>
            <a:pPr marL="91440">
              <a:lnSpc>
                <a:spcPct val="100000"/>
              </a:lnSpc>
              <a:spcBef>
                <a:spcPts val="200"/>
              </a:spcBef>
            </a:pPr>
            <a:r>
              <a:rPr sz="2400" spc="-120" dirty="0">
                <a:latin typeface="Arial"/>
                <a:cs typeface="Arial"/>
              </a:rPr>
              <a:t>Child</a:t>
            </a:r>
            <a:r>
              <a:rPr sz="2400" spc="-140" dirty="0">
                <a:latin typeface="Arial"/>
                <a:cs typeface="Arial"/>
              </a:rPr>
              <a:t> </a:t>
            </a:r>
            <a:r>
              <a:rPr sz="2400" b="1" spc="-180" dirty="0">
                <a:latin typeface="Trebuchet MS"/>
                <a:cs typeface="Trebuchet MS"/>
              </a:rPr>
              <a:t>‘</a:t>
            </a:r>
            <a:r>
              <a:rPr sz="2400" b="1" i="1" spc="-180" dirty="0">
                <a:latin typeface="Trebuchet MS"/>
                <a:cs typeface="Trebuchet MS"/>
              </a:rPr>
              <a:t>abuse</a:t>
            </a:r>
            <a:r>
              <a:rPr sz="2400" i="1" spc="-180" dirty="0">
                <a:latin typeface="Trebuchet MS"/>
                <a:cs typeface="Trebuchet MS"/>
              </a:rPr>
              <a:t>’</a:t>
            </a:r>
            <a:r>
              <a:rPr sz="2400" i="1" spc="-195" dirty="0">
                <a:latin typeface="Trebuchet MS"/>
                <a:cs typeface="Trebuchet MS"/>
              </a:rPr>
              <a:t> </a:t>
            </a:r>
            <a:r>
              <a:rPr sz="2400" spc="-125" dirty="0">
                <a:latin typeface="Arial"/>
                <a:cs typeface="Arial"/>
              </a:rPr>
              <a:t>is</a:t>
            </a:r>
            <a:r>
              <a:rPr sz="2400" spc="-145" dirty="0">
                <a:latin typeface="Arial"/>
                <a:cs typeface="Arial"/>
              </a:rPr>
              <a:t> </a:t>
            </a:r>
            <a:r>
              <a:rPr sz="2400" spc="-125" dirty="0">
                <a:latin typeface="Arial"/>
                <a:cs typeface="Arial"/>
              </a:rPr>
              <a:t>any </a:t>
            </a:r>
            <a:r>
              <a:rPr sz="2400" spc="-75" dirty="0">
                <a:latin typeface="Arial"/>
                <a:cs typeface="Arial"/>
              </a:rPr>
              <a:t>act,</a:t>
            </a:r>
            <a:r>
              <a:rPr sz="2400" spc="-130" dirty="0">
                <a:latin typeface="Arial"/>
                <a:cs typeface="Arial"/>
              </a:rPr>
              <a:t> </a:t>
            </a:r>
            <a:r>
              <a:rPr sz="2400" spc="-20" dirty="0">
                <a:latin typeface="Arial"/>
                <a:cs typeface="Arial"/>
              </a:rPr>
              <a:t>or</a:t>
            </a:r>
            <a:r>
              <a:rPr sz="2400" spc="-145" dirty="0">
                <a:latin typeface="Arial"/>
                <a:cs typeface="Arial"/>
              </a:rPr>
              <a:t> </a:t>
            </a:r>
            <a:r>
              <a:rPr sz="2400" spc="-45" dirty="0">
                <a:latin typeface="Arial"/>
                <a:cs typeface="Arial"/>
              </a:rPr>
              <a:t>failure</a:t>
            </a:r>
            <a:r>
              <a:rPr sz="2400" spc="-125" dirty="0">
                <a:latin typeface="Arial"/>
                <a:cs typeface="Arial"/>
              </a:rPr>
              <a:t> </a:t>
            </a:r>
            <a:r>
              <a:rPr sz="2400" spc="35" dirty="0">
                <a:latin typeface="Arial"/>
                <a:cs typeface="Arial"/>
              </a:rPr>
              <a:t>to</a:t>
            </a:r>
            <a:r>
              <a:rPr sz="2400" spc="-135" dirty="0">
                <a:latin typeface="Arial"/>
                <a:cs typeface="Arial"/>
              </a:rPr>
              <a:t> </a:t>
            </a:r>
            <a:r>
              <a:rPr sz="2400" spc="-75" dirty="0">
                <a:latin typeface="Arial"/>
                <a:cs typeface="Arial"/>
              </a:rPr>
              <a:t>act,</a:t>
            </a:r>
            <a:r>
              <a:rPr sz="2400" spc="-145" dirty="0">
                <a:latin typeface="Arial"/>
                <a:cs typeface="Arial"/>
              </a:rPr>
              <a:t> </a:t>
            </a:r>
            <a:r>
              <a:rPr sz="2400" dirty="0">
                <a:latin typeface="Arial"/>
                <a:cs typeface="Arial"/>
              </a:rPr>
              <a:t>that</a:t>
            </a:r>
          </a:p>
          <a:p>
            <a:pPr marL="91440">
              <a:lnSpc>
                <a:spcPct val="100000"/>
              </a:lnSpc>
            </a:pPr>
            <a:r>
              <a:rPr sz="2400" spc="-130" dirty="0">
                <a:latin typeface="Arial"/>
                <a:cs typeface="Arial"/>
              </a:rPr>
              <a:t>leads</a:t>
            </a:r>
            <a:r>
              <a:rPr sz="2400" spc="-135" dirty="0">
                <a:latin typeface="Arial"/>
                <a:cs typeface="Arial"/>
              </a:rPr>
              <a:t> </a:t>
            </a:r>
            <a:r>
              <a:rPr sz="2400" spc="30" dirty="0">
                <a:latin typeface="Arial"/>
                <a:cs typeface="Arial"/>
              </a:rPr>
              <a:t>to</a:t>
            </a:r>
            <a:r>
              <a:rPr sz="2400" spc="-150" dirty="0">
                <a:latin typeface="Arial"/>
                <a:cs typeface="Arial"/>
              </a:rPr>
              <a:t> </a:t>
            </a:r>
            <a:r>
              <a:rPr sz="2400" spc="-30" dirty="0">
                <a:latin typeface="Arial"/>
                <a:cs typeface="Arial"/>
              </a:rPr>
              <a:t>the</a:t>
            </a:r>
            <a:r>
              <a:rPr sz="2400" spc="-125" dirty="0">
                <a:latin typeface="Arial"/>
                <a:cs typeface="Arial"/>
              </a:rPr>
              <a:t> </a:t>
            </a:r>
            <a:r>
              <a:rPr sz="2400" spc="-70" dirty="0">
                <a:latin typeface="Arial"/>
                <a:cs typeface="Arial"/>
              </a:rPr>
              <a:t>‘</a:t>
            </a:r>
            <a:r>
              <a:rPr sz="2400" b="1" i="1" spc="-70" dirty="0">
                <a:latin typeface="Trebuchet MS"/>
                <a:cs typeface="Trebuchet MS"/>
              </a:rPr>
              <a:t>harm</a:t>
            </a:r>
            <a:r>
              <a:rPr sz="2400" spc="-70" dirty="0">
                <a:latin typeface="Arial"/>
                <a:cs typeface="Arial"/>
              </a:rPr>
              <a:t>’</a:t>
            </a:r>
            <a:r>
              <a:rPr sz="2400" spc="-125" dirty="0">
                <a:latin typeface="Arial"/>
                <a:cs typeface="Arial"/>
              </a:rPr>
              <a:t> </a:t>
            </a:r>
            <a:r>
              <a:rPr sz="2400" spc="-10" dirty="0">
                <a:latin typeface="Arial"/>
                <a:cs typeface="Arial"/>
              </a:rPr>
              <a:t>of</a:t>
            </a:r>
            <a:r>
              <a:rPr sz="2400" spc="-130" dirty="0">
                <a:latin typeface="Arial"/>
                <a:cs typeface="Arial"/>
              </a:rPr>
              <a:t> </a:t>
            </a:r>
            <a:r>
              <a:rPr sz="2400" spc="-190" dirty="0">
                <a:latin typeface="Arial"/>
                <a:cs typeface="Arial"/>
              </a:rPr>
              <a:t>a</a:t>
            </a:r>
            <a:r>
              <a:rPr sz="2400" spc="-125" dirty="0">
                <a:latin typeface="Arial"/>
                <a:cs typeface="Arial"/>
              </a:rPr>
              <a:t> </a:t>
            </a:r>
            <a:r>
              <a:rPr sz="2400" spc="-60" dirty="0">
                <a:latin typeface="Arial"/>
                <a:cs typeface="Arial"/>
              </a:rPr>
              <a:t>child</a:t>
            </a:r>
            <a:r>
              <a:rPr sz="2400" spc="-140" dirty="0">
                <a:latin typeface="Arial"/>
                <a:cs typeface="Arial"/>
              </a:rPr>
              <a:t> </a:t>
            </a:r>
            <a:r>
              <a:rPr sz="2400" spc="-20" dirty="0">
                <a:latin typeface="Arial"/>
                <a:cs typeface="Arial"/>
              </a:rPr>
              <a:t>or</a:t>
            </a:r>
            <a:r>
              <a:rPr sz="2400" spc="-130" dirty="0">
                <a:latin typeface="Arial"/>
                <a:cs typeface="Arial"/>
              </a:rPr>
              <a:t> </a:t>
            </a:r>
            <a:r>
              <a:rPr sz="2400" spc="-110" dirty="0">
                <a:latin typeface="Arial"/>
                <a:cs typeface="Arial"/>
              </a:rPr>
              <a:t>young</a:t>
            </a:r>
            <a:r>
              <a:rPr sz="2400" spc="-135" dirty="0">
                <a:latin typeface="Arial"/>
                <a:cs typeface="Arial"/>
              </a:rPr>
              <a:t> </a:t>
            </a:r>
            <a:r>
              <a:rPr sz="2400" spc="-100" dirty="0">
                <a:latin typeface="Arial"/>
                <a:cs typeface="Arial"/>
              </a:rPr>
              <a:t>person.</a:t>
            </a:r>
            <a:endParaRPr sz="2400" dirty="0">
              <a:latin typeface="Arial"/>
              <a:cs typeface="Arial"/>
            </a:endParaRPr>
          </a:p>
          <a:p>
            <a:pPr>
              <a:lnSpc>
                <a:spcPct val="100000"/>
              </a:lnSpc>
              <a:spcBef>
                <a:spcPts val="10"/>
              </a:spcBef>
            </a:pPr>
            <a:endParaRPr sz="3500" dirty="0">
              <a:latin typeface="Times New Roman"/>
              <a:cs typeface="Times New Roman"/>
            </a:endParaRPr>
          </a:p>
          <a:p>
            <a:pPr marL="91440" marR="650875">
              <a:lnSpc>
                <a:spcPct val="100000"/>
              </a:lnSpc>
            </a:pPr>
            <a:r>
              <a:rPr sz="2400" spc="35" dirty="0">
                <a:latin typeface="Arial"/>
                <a:cs typeface="Arial"/>
              </a:rPr>
              <a:t>It </a:t>
            </a:r>
            <a:r>
              <a:rPr sz="2400" spc="-150" dirty="0">
                <a:latin typeface="Arial"/>
                <a:cs typeface="Arial"/>
              </a:rPr>
              <a:t>can </a:t>
            </a:r>
            <a:r>
              <a:rPr sz="2400" spc="-110" dirty="0">
                <a:latin typeface="Arial"/>
                <a:cs typeface="Arial"/>
              </a:rPr>
              <a:t>be </a:t>
            </a:r>
            <a:r>
              <a:rPr sz="2400" spc="-15" dirty="0">
                <a:latin typeface="Arial"/>
                <a:cs typeface="Arial"/>
              </a:rPr>
              <a:t>better </a:t>
            </a:r>
            <a:r>
              <a:rPr sz="2400" spc="-75" dirty="0">
                <a:latin typeface="Arial"/>
                <a:cs typeface="Arial"/>
              </a:rPr>
              <a:t>understood </a:t>
            </a:r>
            <a:r>
              <a:rPr sz="2400" spc="-100" dirty="0">
                <a:latin typeface="Arial"/>
                <a:cs typeface="Arial"/>
              </a:rPr>
              <a:t>by </a:t>
            </a:r>
            <a:r>
              <a:rPr sz="2400" spc="-50" dirty="0">
                <a:latin typeface="Arial"/>
                <a:cs typeface="Arial"/>
              </a:rPr>
              <a:t>thinking</a:t>
            </a:r>
            <a:r>
              <a:rPr sz="2400" spc="-450" dirty="0">
                <a:latin typeface="Arial"/>
                <a:cs typeface="Arial"/>
              </a:rPr>
              <a:t> </a:t>
            </a:r>
            <a:r>
              <a:rPr sz="2400" spc="-55" dirty="0">
                <a:latin typeface="Arial"/>
                <a:cs typeface="Arial"/>
              </a:rPr>
              <a:t>about  </a:t>
            </a:r>
            <a:r>
              <a:rPr sz="2400" spc="-80" dirty="0">
                <a:latin typeface="Arial"/>
                <a:cs typeface="Arial"/>
              </a:rPr>
              <a:t>‘</a:t>
            </a:r>
            <a:r>
              <a:rPr sz="2400" b="1" i="1" spc="-80" dirty="0">
                <a:latin typeface="Trebuchet MS"/>
                <a:cs typeface="Trebuchet MS"/>
              </a:rPr>
              <a:t>abuse</a:t>
            </a:r>
            <a:r>
              <a:rPr sz="2400" spc="-80" dirty="0">
                <a:latin typeface="Arial"/>
                <a:cs typeface="Arial"/>
              </a:rPr>
              <a:t>’ </a:t>
            </a:r>
            <a:r>
              <a:rPr sz="2400" spc="-225" dirty="0">
                <a:latin typeface="Arial"/>
                <a:cs typeface="Arial"/>
              </a:rPr>
              <a:t>as </a:t>
            </a:r>
            <a:r>
              <a:rPr sz="2400" spc="-25" dirty="0">
                <a:latin typeface="Arial"/>
                <a:cs typeface="Arial"/>
              </a:rPr>
              <a:t>the </a:t>
            </a:r>
            <a:r>
              <a:rPr sz="2400" b="1" i="1" spc="-165" dirty="0">
                <a:latin typeface="Trebuchet MS"/>
                <a:cs typeface="Trebuchet MS"/>
              </a:rPr>
              <a:t>action </a:t>
            </a:r>
            <a:r>
              <a:rPr sz="2400" spc="-110" dirty="0">
                <a:latin typeface="Arial"/>
                <a:cs typeface="Arial"/>
              </a:rPr>
              <a:t>and </a:t>
            </a:r>
            <a:r>
              <a:rPr sz="2400" b="1" spc="-180" dirty="0">
                <a:latin typeface="Trebuchet MS"/>
                <a:cs typeface="Trebuchet MS"/>
              </a:rPr>
              <a:t>‘</a:t>
            </a:r>
            <a:r>
              <a:rPr sz="2400" b="1" i="1" spc="-180" dirty="0">
                <a:latin typeface="Trebuchet MS"/>
                <a:cs typeface="Trebuchet MS"/>
              </a:rPr>
              <a:t>harm</a:t>
            </a:r>
            <a:r>
              <a:rPr sz="2400" b="1" spc="-180" dirty="0">
                <a:latin typeface="Trebuchet MS"/>
                <a:cs typeface="Trebuchet MS"/>
              </a:rPr>
              <a:t>’ </a:t>
            </a:r>
            <a:r>
              <a:rPr sz="2400" spc="-225" dirty="0">
                <a:latin typeface="Arial"/>
                <a:cs typeface="Arial"/>
              </a:rPr>
              <a:t>as </a:t>
            </a:r>
            <a:r>
              <a:rPr sz="2400" spc="-25" dirty="0">
                <a:latin typeface="Arial"/>
                <a:cs typeface="Arial"/>
              </a:rPr>
              <a:t>the  </a:t>
            </a:r>
            <a:r>
              <a:rPr sz="2400" b="1" i="1" spc="-155" dirty="0">
                <a:latin typeface="Trebuchet MS"/>
                <a:cs typeface="Trebuchet MS"/>
              </a:rPr>
              <a:t>consequence</a:t>
            </a:r>
            <a:r>
              <a:rPr sz="2400" i="1" spc="-155" dirty="0">
                <a:latin typeface="Trebuchet MS"/>
                <a:cs typeface="Trebuchet MS"/>
              </a:rPr>
              <a:t>.</a:t>
            </a:r>
            <a:endParaRPr sz="2400" dirty="0">
              <a:latin typeface="Trebuchet MS"/>
              <a:cs typeface="Trebuchet MS"/>
            </a:endParaRPr>
          </a:p>
        </p:txBody>
      </p:sp>
      <p:sp>
        <p:nvSpPr>
          <p:cNvPr id="6" name="object 6"/>
          <p:cNvSpPr/>
          <p:nvPr/>
        </p:nvSpPr>
        <p:spPr>
          <a:xfrm>
            <a:off x="1560575" y="77723"/>
            <a:ext cx="7583424" cy="169773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601724" y="99060"/>
            <a:ext cx="7516368" cy="161086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836420" y="333756"/>
            <a:ext cx="7056120" cy="1150620"/>
          </a:xfrm>
          <a:prstGeom prst="rect">
            <a:avLst/>
          </a:prstGeom>
          <a:blipFill>
            <a:blip r:embed="rId7"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836420" y="333756"/>
            <a:ext cx="7056120" cy="1150620"/>
          </a:xfrm>
          <a:prstGeom prst="rect">
            <a:avLst/>
          </a:prstGeom>
          <a:ln w="9144">
            <a:solidFill>
              <a:srgbClr val="97B853"/>
            </a:solidFill>
          </a:ln>
        </p:spPr>
        <p:txBody>
          <a:bodyPr vert="horz" wrap="square" lIns="0" tIns="2540" rIns="0" bIns="0" rtlCol="0">
            <a:spAutoFit/>
          </a:bodyPr>
          <a:lstStyle/>
          <a:p>
            <a:pPr>
              <a:lnSpc>
                <a:spcPct val="100000"/>
              </a:lnSpc>
              <a:spcBef>
                <a:spcPts val="20"/>
              </a:spcBef>
            </a:pPr>
            <a:endParaRPr sz="2300">
              <a:latin typeface="Times New Roman"/>
              <a:cs typeface="Times New Roman"/>
            </a:endParaRPr>
          </a:p>
          <a:p>
            <a:pPr marL="15875" algn="ctr">
              <a:lnSpc>
                <a:spcPct val="100000"/>
              </a:lnSpc>
            </a:pPr>
            <a:r>
              <a:rPr sz="2800" spc="-290" dirty="0"/>
              <a:t>WHAT </a:t>
            </a:r>
            <a:r>
              <a:rPr sz="2800" spc="-150" dirty="0"/>
              <a:t>IS</a:t>
            </a:r>
            <a:r>
              <a:rPr sz="2800" spc="-730" dirty="0"/>
              <a:t> </a:t>
            </a:r>
            <a:r>
              <a:rPr sz="2800" spc="-210" dirty="0"/>
              <a:t>ABUSE?</a:t>
            </a:r>
            <a:endParaRPr sz="2800"/>
          </a:p>
        </p:txBody>
      </p:sp>
      <p:pic>
        <p:nvPicPr>
          <p:cNvPr id="10" name="officeArt object"/>
          <p:cNvPicPr/>
          <p:nvPr/>
        </p:nvPicPr>
        <p:blipFill>
          <a:blip r:embed="rId8">
            <a:extLst/>
          </a:blip>
          <a:srcRect l="4171" r="4171"/>
          <a:stretch>
            <a:fillRect/>
          </a:stretch>
        </p:blipFill>
        <p:spPr>
          <a:xfrm>
            <a:off x="227359" y="6172200"/>
            <a:ext cx="1391722"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8839" y="2394204"/>
            <a:ext cx="6490716" cy="256184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77211" y="2299716"/>
            <a:ext cx="3761232" cy="267919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196083" y="2421635"/>
            <a:ext cx="6400800" cy="2471928"/>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2196083" y="2421635"/>
            <a:ext cx="6400800" cy="2472055"/>
          </a:xfrm>
          <a:prstGeom prst="rect">
            <a:avLst/>
          </a:prstGeom>
          <a:ln w="9144">
            <a:solidFill>
              <a:srgbClr val="46AAC5"/>
            </a:solidFill>
          </a:ln>
        </p:spPr>
        <p:txBody>
          <a:bodyPr vert="horz" wrap="square" lIns="0" tIns="0" rIns="0" bIns="0" rtlCol="0">
            <a:spAutoFit/>
          </a:bodyPr>
          <a:lstStyle/>
          <a:p>
            <a:pPr marL="91440">
              <a:lnSpc>
                <a:spcPts val="2380"/>
              </a:lnSpc>
            </a:pPr>
            <a:r>
              <a:rPr sz="2200" spc="-200" dirty="0">
                <a:latin typeface="Arial"/>
                <a:cs typeface="Arial"/>
              </a:rPr>
              <a:t>A </a:t>
            </a:r>
            <a:r>
              <a:rPr sz="2200" spc="-60" dirty="0">
                <a:latin typeface="Arial"/>
                <a:cs typeface="Arial"/>
              </a:rPr>
              <a:t>student </a:t>
            </a:r>
            <a:r>
              <a:rPr sz="2200" spc="-135" dirty="0">
                <a:latin typeface="Arial"/>
                <a:cs typeface="Arial"/>
              </a:rPr>
              <a:t>may </a:t>
            </a:r>
            <a:r>
              <a:rPr sz="2200" spc="-105" dirty="0">
                <a:latin typeface="Arial"/>
                <a:cs typeface="Arial"/>
              </a:rPr>
              <a:t>be </a:t>
            </a:r>
            <a:r>
              <a:rPr sz="2200" spc="-85" dirty="0">
                <a:latin typeface="Arial"/>
                <a:cs typeface="Arial"/>
              </a:rPr>
              <a:t>harmed</a:t>
            </a:r>
            <a:r>
              <a:rPr sz="2200" spc="-75" dirty="0">
                <a:latin typeface="Arial"/>
                <a:cs typeface="Arial"/>
              </a:rPr>
              <a:t> by:</a:t>
            </a:r>
            <a:endParaRPr sz="2200" dirty="0">
              <a:latin typeface="Arial"/>
              <a:cs typeface="Arial"/>
            </a:endParaRPr>
          </a:p>
          <a:p>
            <a:pPr>
              <a:lnSpc>
                <a:spcPct val="100000"/>
              </a:lnSpc>
              <a:spcBef>
                <a:spcPts val="50"/>
              </a:spcBef>
            </a:pPr>
            <a:endParaRPr sz="2250" dirty="0">
              <a:latin typeface="Times New Roman"/>
              <a:cs typeface="Times New Roman"/>
            </a:endParaRPr>
          </a:p>
          <a:p>
            <a:pPr marL="91440" marR="4408805">
              <a:lnSpc>
                <a:spcPct val="100000"/>
              </a:lnSpc>
              <a:spcBef>
                <a:spcPts val="5"/>
              </a:spcBef>
              <a:tabLst>
                <a:tab pos="941705" algn="l"/>
              </a:tabLst>
            </a:pPr>
            <a:r>
              <a:rPr sz="2200" spc="-175" dirty="0">
                <a:latin typeface="Arial"/>
                <a:cs typeface="Arial"/>
              </a:rPr>
              <a:t>Sexual	</a:t>
            </a:r>
            <a:r>
              <a:rPr sz="2200" spc="-140" dirty="0">
                <a:latin typeface="Arial"/>
                <a:cs typeface="Arial"/>
              </a:rPr>
              <a:t>abuse  </a:t>
            </a:r>
            <a:r>
              <a:rPr sz="2200" spc="-145" dirty="0">
                <a:latin typeface="Arial"/>
                <a:cs typeface="Arial"/>
              </a:rPr>
              <a:t>Physical </a:t>
            </a:r>
            <a:r>
              <a:rPr sz="2200" spc="-140" dirty="0">
                <a:latin typeface="Arial"/>
                <a:cs typeface="Arial"/>
              </a:rPr>
              <a:t>abuse  </a:t>
            </a:r>
            <a:r>
              <a:rPr sz="2200" spc="-85" dirty="0">
                <a:latin typeface="Arial"/>
                <a:cs typeface="Arial"/>
              </a:rPr>
              <a:t>Emotional</a:t>
            </a:r>
            <a:r>
              <a:rPr sz="2200" spc="-150" dirty="0">
                <a:latin typeface="Arial"/>
                <a:cs typeface="Arial"/>
              </a:rPr>
              <a:t> </a:t>
            </a:r>
            <a:r>
              <a:rPr sz="2200" spc="-140" dirty="0">
                <a:latin typeface="Arial"/>
                <a:cs typeface="Arial"/>
              </a:rPr>
              <a:t>abuse  </a:t>
            </a:r>
            <a:r>
              <a:rPr sz="2200" spc="-95" dirty="0">
                <a:latin typeface="Arial"/>
                <a:cs typeface="Arial"/>
              </a:rPr>
              <a:t>Neglect</a:t>
            </a:r>
            <a:r>
              <a:rPr sz="2200" spc="-110" dirty="0">
                <a:latin typeface="Arial"/>
                <a:cs typeface="Arial"/>
              </a:rPr>
              <a:t> </a:t>
            </a:r>
            <a:r>
              <a:rPr sz="2200" spc="-20" dirty="0">
                <a:latin typeface="Arial"/>
                <a:cs typeface="Arial"/>
              </a:rPr>
              <a:t>or</a:t>
            </a:r>
            <a:endParaRPr sz="2200" dirty="0">
              <a:latin typeface="Arial"/>
              <a:cs typeface="Arial"/>
            </a:endParaRPr>
          </a:p>
          <a:p>
            <a:pPr marL="91440">
              <a:lnSpc>
                <a:spcPct val="100000"/>
              </a:lnSpc>
            </a:pPr>
            <a:r>
              <a:rPr sz="2200" spc="-105" dirty="0">
                <a:latin typeface="Arial"/>
                <a:cs typeface="Arial"/>
              </a:rPr>
              <a:t>Domestic and </a:t>
            </a:r>
            <a:r>
              <a:rPr sz="2200" spc="-55" dirty="0">
                <a:latin typeface="Arial"/>
                <a:cs typeface="Arial"/>
              </a:rPr>
              <a:t>family</a:t>
            </a:r>
            <a:r>
              <a:rPr sz="2200" spc="-135" dirty="0">
                <a:latin typeface="Arial"/>
                <a:cs typeface="Arial"/>
              </a:rPr>
              <a:t> </a:t>
            </a:r>
            <a:r>
              <a:rPr sz="2200" spc="-85" dirty="0">
                <a:latin typeface="Arial"/>
                <a:cs typeface="Arial"/>
              </a:rPr>
              <a:t>violence</a:t>
            </a:r>
            <a:endParaRPr sz="2200" dirty="0">
              <a:latin typeface="Arial"/>
              <a:cs typeface="Arial"/>
            </a:endParaRPr>
          </a:p>
        </p:txBody>
      </p:sp>
      <p:sp>
        <p:nvSpPr>
          <p:cNvPr id="6" name="object 6"/>
          <p:cNvSpPr/>
          <p:nvPr/>
        </p:nvSpPr>
        <p:spPr>
          <a:xfrm>
            <a:off x="1632204" y="77723"/>
            <a:ext cx="7511796" cy="169773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673351" y="99060"/>
            <a:ext cx="7444740" cy="161086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08048" y="333756"/>
            <a:ext cx="6984492" cy="1150620"/>
          </a:xfrm>
          <a:prstGeom prst="rect">
            <a:avLst/>
          </a:prstGeom>
          <a:blipFill>
            <a:blip r:embed="rId7"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908048" y="333756"/>
            <a:ext cx="6985000" cy="1150620"/>
          </a:xfrm>
          <a:prstGeom prst="rect">
            <a:avLst/>
          </a:prstGeom>
          <a:ln w="9144">
            <a:solidFill>
              <a:srgbClr val="97B853"/>
            </a:solidFill>
          </a:ln>
        </p:spPr>
        <p:txBody>
          <a:bodyPr vert="horz" wrap="square" lIns="0" tIns="2540" rIns="0" bIns="0" rtlCol="0">
            <a:spAutoFit/>
          </a:bodyPr>
          <a:lstStyle/>
          <a:p>
            <a:pPr>
              <a:lnSpc>
                <a:spcPct val="100000"/>
              </a:lnSpc>
              <a:spcBef>
                <a:spcPts val="20"/>
              </a:spcBef>
            </a:pPr>
            <a:endParaRPr sz="2300" dirty="0">
              <a:latin typeface="Times New Roman"/>
              <a:cs typeface="Times New Roman"/>
            </a:endParaRPr>
          </a:p>
          <a:p>
            <a:pPr marL="2308225">
              <a:lnSpc>
                <a:spcPct val="100000"/>
              </a:lnSpc>
            </a:pPr>
            <a:r>
              <a:rPr sz="2800" spc="-185" dirty="0"/>
              <a:t>FORMS</a:t>
            </a:r>
            <a:r>
              <a:rPr sz="2800" spc="-530" dirty="0"/>
              <a:t> </a:t>
            </a:r>
            <a:r>
              <a:rPr sz="2800" spc="-290" dirty="0"/>
              <a:t>OF</a:t>
            </a:r>
            <a:r>
              <a:rPr sz="2800" spc="-525" dirty="0"/>
              <a:t> </a:t>
            </a:r>
            <a:r>
              <a:rPr sz="2800" spc="-240" dirty="0"/>
              <a:t>ABUSE</a:t>
            </a:r>
            <a:endParaRPr sz="2800" dirty="0"/>
          </a:p>
        </p:txBody>
      </p:sp>
      <p:pic>
        <p:nvPicPr>
          <p:cNvPr id="10" name="officeArt object"/>
          <p:cNvPicPr/>
          <p:nvPr/>
        </p:nvPicPr>
        <p:blipFill>
          <a:blip r:embed="rId8">
            <a:extLst/>
          </a:blip>
          <a:srcRect l="4171" r="4171"/>
          <a:stretch>
            <a:fillRect/>
          </a:stretch>
        </p:blipFill>
        <p:spPr>
          <a:xfrm>
            <a:off x="240482" y="6172200"/>
            <a:ext cx="1391722"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8839" y="2249423"/>
            <a:ext cx="6490716" cy="246583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74164" y="2154935"/>
            <a:ext cx="6641592" cy="254965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196083" y="2276855"/>
            <a:ext cx="6400800" cy="2375916"/>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2196083" y="2276855"/>
            <a:ext cx="6400800" cy="2376170"/>
          </a:xfrm>
          <a:prstGeom prst="rect">
            <a:avLst/>
          </a:prstGeom>
          <a:ln w="9144">
            <a:solidFill>
              <a:srgbClr val="46AAC5"/>
            </a:solidFill>
          </a:ln>
        </p:spPr>
        <p:txBody>
          <a:bodyPr vert="horz" wrap="square" lIns="0" tIns="0" rIns="0" bIns="0" rtlCol="0">
            <a:spAutoFit/>
          </a:bodyPr>
          <a:lstStyle/>
          <a:p>
            <a:pPr marL="91440">
              <a:lnSpc>
                <a:spcPts val="2390"/>
              </a:lnSpc>
            </a:pPr>
            <a:r>
              <a:rPr sz="2200" spc="-114" dirty="0">
                <a:latin typeface="Arial"/>
                <a:cs typeface="Arial"/>
              </a:rPr>
              <a:t>Harm </a:t>
            </a:r>
            <a:r>
              <a:rPr sz="2200" spc="-120" dirty="0">
                <a:latin typeface="Arial"/>
                <a:cs typeface="Arial"/>
              </a:rPr>
              <a:t>may </a:t>
            </a:r>
            <a:r>
              <a:rPr sz="2200" spc="-105" dirty="0">
                <a:latin typeface="Arial"/>
                <a:cs typeface="Arial"/>
              </a:rPr>
              <a:t>be </a:t>
            </a:r>
            <a:r>
              <a:rPr sz="2200" spc="-145" dirty="0">
                <a:latin typeface="Arial"/>
                <a:cs typeface="Arial"/>
              </a:rPr>
              <a:t>caused </a:t>
            </a:r>
            <a:r>
              <a:rPr sz="2200" spc="25" dirty="0">
                <a:latin typeface="Arial"/>
                <a:cs typeface="Arial"/>
              </a:rPr>
              <a:t>to </a:t>
            </a:r>
            <a:r>
              <a:rPr sz="2200" spc="-175" dirty="0">
                <a:latin typeface="Arial"/>
                <a:cs typeface="Arial"/>
              </a:rPr>
              <a:t>a </a:t>
            </a:r>
            <a:r>
              <a:rPr sz="2200" spc="-55" dirty="0">
                <a:latin typeface="Arial"/>
                <a:cs typeface="Arial"/>
              </a:rPr>
              <a:t>student</a:t>
            </a:r>
            <a:r>
              <a:rPr sz="2200" spc="-145" dirty="0">
                <a:latin typeface="Arial"/>
                <a:cs typeface="Arial"/>
              </a:rPr>
              <a:t> </a:t>
            </a:r>
            <a:r>
              <a:rPr sz="2200" spc="-75" dirty="0">
                <a:latin typeface="Arial"/>
                <a:cs typeface="Arial"/>
              </a:rPr>
              <a:t>by:</a:t>
            </a:r>
            <a:endParaRPr sz="2200" dirty="0">
              <a:latin typeface="Arial"/>
              <a:cs typeface="Arial"/>
            </a:endParaRPr>
          </a:p>
          <a:p>
            <a:pPr marL="606425" indent="-514984">
              <a:lnSpc>
                <a:spcPct val="100000"/>
              </a:lnSpc>
              <a:buAutoNum type="arabicPeriod"/>
              <a:tabLst>
                <a:tab pos="606425" algn="l"/>
                <a:tab pos="607060" algn="l"/>
              </a:tabLst>
            </a:pPr>
            <a:r>
              <a:rPr sz="2200" spc="-175" dirty="0">
                <a:latin typeface="Arial"/>
                <a:cs typeface="Arial"/>
              </a:rPr>
              <a:t>a </a:t>
            </a:r>
            <a:r>
              <a:rPr sz="2200" spc="-40" dirty="0">
                <a:latin typeface="Arial"/>
                <a:cs typeface="Arial"/>
              </a:rPr>
              <a:t>staff </a:t>
            </a:r>
            <a:r>
              <a:rPr sz="2200" spc="-80" dirty="0">
                <a:latin typeface="Arial"/>
                <a:cs typeface="Arial"/>
              </a:rPr>
              <a:t>member </a:t>
            </a:r>
            <a:r>
              <a:rPr sz="2200" spc="-20" dirty="0">
                <a:latin typeface="Arial"/>
                <a:cs typeface="Arial"/>
              </a:rPr>
              <a:t>or</a:t>
            </a:r>
            <a:r>
              <a:rPr sz="2200" spc="-135" dirty="0">
                <a:latin typeface="Arial"/>
                <a:cs typeface="Arial"/>
              </a:rPr>
              <a:t> </a:t>
            </a:r>
            <a:r>
              <a:rPr sz="2200" spc="-45" dirty="0">
                <a:latin typeface="Arial"/>
                <a:cs typeface="Arial"/>
              </a:rPr>
              <a:t>volunteer;</a:t>
            </a:r>
            <a:endParaRPr sz="2200" dirty="0">
              <a:latin typeface="Arial"/>
              <a:cs typeface="Arial"/>
            </a:endParaRPr>
          </a:p>
          <a:p>
            <a:pPr marL="606425" marR="149860" indent="-514984">
              <a:lnSpc>
                <a:spcPts val="2110"/>
              </a:lnSpc>
              <a:spcBef>
                <a:spcPts val="509"/>
              </a:spcBef>
              <a:buAutoNum type="arabicPeriod"/>
              <a:tabLst>
                <a:tab pos="606425" algn="l"/>
                <a:tab pos="607060" algn="l"/>
              </a:tabLst>
            </a:pPr>
            <a:r>
              <a:rPr sz="2200" spc="-50" dirty="0">
                <a:latin typeface="Arial"/>
                <a:cs typeface="Arial"/>
              </a:rPr>
              <a:t>another </a:t>
            </a:r>
            <a:r>
              <a:rPr sz="2200" spc="-95" dirty="0">
                <a:latin typeface="Arial"/>
                <a:cs typeface="Arial"/>
              </a:rPr>
              <a:t>person </a:t>
            </a:r>
            <a:r>
              <a:rPr sz="2200" spc="-145" dirty="0">
                <a:latin typeface="Arial"/>
                <a:cs typeface="Arial"/>
              </a:rPr>
              <a:t>such </a:t>
            </a:r>
            <a:r>
              <a:rPr sz="2200" spc="-210" dirty="0">
                <a:latin typeface="Arial"/>
                <a:cs typeface="Arial"/>
              </a:rPr>
              <a:t>as </a:t>
            </a:r>
            <a:r>
              <a:rPr sz="2200" spc="-175" dirty="0">
                <a:latin typeface="Arial"/>
                <a:cs typeface="Arial"/>
              </a:rPr>
              <a:t>a </a:t>
            </a:r>
            <a:r>
              <a:rPr sz="2200" spc="-55" dirty="0">
                <a:latin typeface="Arial"/>
                <a:cs typeface="Arial"/>
              </a:rPr>
              <a:t>parent, </a:t>
            </a:r>
            <a:r>
              <a:rPr sz="2200" spc="-80" dirty="0">
                <a:latin typeface="Arial"/>
                <a:cs typeface="Arial"/>
              </a:rPr>
              <a:t>carer, </a:t>
            </a:r>
            <a:r>
              <a:rPr sz="2200" spc="-30" dirty="0">
                <a:latin typeface="Arial"/>
                <a:cs typeface="Arial"/>
              </a:rPr>
              <a:t>other  </a:t>
            </a:r>
            <a:r>
              <a:rPr sz="2200" spc="-50" dirty="0">
                <a:latin typeface="Arial"/>
                <a:cs typeface="Arial"/>
              </a:rPr>
              <a:t>family</a:t>
            </a:r>
            <a:r>
              <a:rPr sz="2200" spc="-114" dirty="0">
                <a:latin typeface="Arial"/>
                <a:cs typeface="Arial"/>
              </a:rPr>
              <a:t> </a:t>
            </a:r>
            <a:r>
              <a:rPr sz="2200" spc="-80" dirty="0">
                <a:latin typeface="Arial"/>
                <a:cs typeface="Arial"/>
              </a:rPr>
              <a:t>member</a:t>
            </a:r>
            <a:r>
              <a:rPr sz="2200" spc="-90" dirty="0">
                <a:latin typeface="Arial"/>
                <a:cs typeface="Arial"/>
              </a:rPr>
              <a:t> </a:t>
            </a:r>
            <a:r>
              <a:rPr sz="2200" spc="-20" dirty="0">
                <a:latin typeface="Arial"/>
                <a:cs typeface="Arial"/>
              </a:rPr>
              <a:t>or</a:t>
            </a:r>
            <a:r>
              <a:rPr sz="2200" spc="-114" dirty="0">
                <a:latin typeface="Arial"/>
                <a:cs typeface="Arial"/>
              </a:rPr>
              <a:t> </a:t>
            </a:r>
            <a:r>
              <a:rPr sz="2200" spc="-30" dirty="0">
                <a:latin typeface="Arial"/>
                <a:cs typeface="Arial"/>
              </a:rPr>
              <a:t>other</a:t>
            </a:r>
            <a:r>
              <a:rPr sz="2200" spc="-114" dirty="0">
                <a:latin typeface="Arial"/>
                <a:cs typeface="Arial"/>
              </a:rPr>
              <a:t> </a:t>
            </a:r>
            <a:r>
              <a:rPr sz="2200" spc="-95" dirty="0">
                <a:latin typeface="Arial"/>
                <a:cs typeface="Arial"/>
              </a:rPr>
              <a:t>person</a:t>
            </a:r>
            <a:r>
              <a:rPr sz="2200" spc="-114" dirty="0">
                <a:latin typeface="Arial"/>
                <a:cs typeface="Arial"/>
              </a:rPr>
              <a:t> </a:t>
            </a:r>
            <a:r>
              <a:rPr sz="2200" spc="-30" dirty="0">
                <a:latin typeface="Arial"/>
                <a:cs typeface="Arial"/>
              </a:rPr>
              <a:t>in</a:t>
            </a:r>
            <a:r>
              <a:rPr sz="2200" spc="-114" dirty="0">
                <a:latin typeface="Arial"/>
                <a:cs typeface="Arial"/>
              </a:rPr>
              <a:t> </a:t>
            </a:r>
            <a:r>
              <a:rPr sz="2200" spc="-35" dirty="0">
                <a:latin typeface="Arial"/>
                <a:cs typeface="Arial"/>
              </a:rPr>
              <a:t>the</a:t>
            </a:r>
            <a:r>
              <a:rPr sz="2200" spc="-120" dirty="0">
                <a:latin typeface="Arial"/>
                <a:cs typeface="Arial"/>
              </a:rPr>
              <a:t> </a:t>
            </a:r>
            <a:r>
              <a:rPr sz="2200" spc="-60" dirty="0">
                <a:latin typeface="Arial"/>
                <a:cs typeface="Arial"/>
              </a:rPr>
              <a:t>community  </a:t>
            </a:r>
            <a:r>
              <a:rPr sz="2200" spc="-20" dirty="0">
                <a:latin typeface="Arial"/>
                <a:cs typeface="Arial"/>
              </a:rPr>
              <a:t>or</a:t>
            </a:r>
            <a:r>
              <a:rPr sz="2200" spc="-120" dirty="0">
                <a:latin typeface="Arial"/>
                <a:cs typeface="Arial"/>
              </a:rPr>
              <a:t> </a:t>
            </a:r>
            <a:r>
              <a:rPr sz="2200" spc="-50" dirty="0">
                <a:latin typeface="Arial"/>
                <a:cs typeface="Arial"/>
              </a:rPr>
              <a:t>another</a:t>
            </a:r>
            <a:r>
              <a:rPr sz="2200" spc="-120" dirty="0">
                <a:latin typeface="Arial"/>
                <a:cs typeface="Arial"/>
              </a:rPr>
              <a:t> </a:t>
            </a:r>
            <a:r>
              <a:rPr sz="2200" spc="-55" dirty="0">
                <a:latin typeface="Arial"/>
                <a:cs typeface="Arial"/>
              </a:rPr>
              <a:t>student</a:t>
            </a:r>
            <a:r>
              <a:rPr sz="2200" spc="-110" dirty="0">
                <a:latin typeface="Arial"/>
                <a:cs typeface="Arial"/>
              </a:rPr>
              <a:t> </a:t>
            </a:r>
            <a:r>
              <a:rPr sz="2200" spc="-25" dirty="0">
                <a:latin typeface="Arial"/>
                <a:cs typeface="Arial"/>
              </a:rPr>
              <a:t>(not</a:t>
            </a:r>
            <a:r>
              <a:rPr sz="2200" spc="-120" dirty="0">
                <a:latin typeface="Arial"/>
                <a:cs typeface="Arial"/>
              </a:rPr>
              <a:t> </a:t>
            </a:r>
            <a:r>
              <a:rPr sz="2200" spc="-50" dirty="0">
                <a:latin typeface="Arial"/>
                <a:cs typeface="Arial"/>
              </a:rPr>
              <a:t>enrolled</a:t>
            </a:r>
            <a:r>
              <a:rPr sz="2200" spc="-120" dirty="0">
                <a:latin typeface="Arial"/>
                <a:cs typeface="Arial"/>
              </a:rPr>
              <a:t> </a:t>
            </a:r>
            <a:r>
              <a:rPr sz="2200" spc="-25" dirty="0">
                <a:latin typeface="Arial"/>
                <a:cs typeface="Arial"/>
              </a:rPr>
              <a:t>at</a:t>
            </a:r>
            <a:r>
              <a:rPr sz="2200" spc="-125" dirty="0">
                <a:latin typeface="Arial"/>
                <a:cs typeface="Arial"/>
              </a:rPr>
              <a:t> </a:t>
            </a:r>
            <a:r>
              <a:rPr sz="2200" spc="-30" dirty="0">
                <a:latin typeface="Arial"/>
                <a:cs typeface="Arial"/>
              </a:rPr>
              <a:t>the</a:t>
            </a:r>
            <a:r>
              <a:rPr sz="2200" spc="-105" dirty="0">
                <a:latin typeface="Arial"/>
                <a:cs typeface="Arial"/>
              </a:rPr>
              <a:t> </a:t>
            </a:r>
            <a:r>
              <a:rPr sz="2200" spc="-90" dirty="0">
                <a:latin typeface="Arial"/>
                <a:cs typeface="Arial"/>
              </a:rPr>
              <a:t>school);</a:t>
            </a:r>
            <a:endParaRPr sz="2200" dirty="0">
              <a:latin typeface="Arial"/>
              <a:cs typeface="Arial"/>
            </a:endParaRPr>
          </a:p>
          <a:p>
            <a:pPr marL="606425" indent="-514984">
              <a:lnSpc>
                <a:spcPct val="100000"/>
              </a:lnSpc>
              <a:spcBef>
                <a:spcPts val="25"/>
              </a:spcBef>
              <a:buAutoNum type="arabicPeriod"/>
              <a:tabLst>
                <a:tab pos="606425" algn="l"/>
                <a:tab pos="607060" algn="l"/>
              </a:tabLst>
            </a:pPr>
            <a:r>
              <a:rPr sz="2200" spc="-50" dirty="0">
                <a:latin typeface="Arial"/>
                <a:cs typeface="Arial"/>
              </a:rPr>
              <a:t>another </a:t>
            </a:r>
            <a:r>
              <a:rPr sz="2200" spc="-55" dirty="0">
                <a:latin typeface="Arial"/>
                <a:cs typeface="Arial"/>
              </a:rPr>
              <a:t>student enrolled </a:t>
            </a:r>
            <a:r>
              <a:rPr sz="2200" spc="-25" dirty="0">
                <a:latin typeface="Arial"/>
                <a:cs typeface="Arial"/>
              </a:rPr>
              <a:t>at </a:t>
            </a:r>
            <a:r>
              <a:rPr sz="2200" spc="-30" dirty="0">
                <a:latin typeface="Arial"/>
                <a:cs typeface="Arial"/>
              </a:rPr>
              <a:t>the </a:t>
            </a:r>
            <a:r>
              <a:rPr sz="2200" spc="-105" dirty="0">
                <a:latin typeface="Arial"/>
                <a:cs typeface="Arial"/>
              </a:rPr>
              <a:t>school</a:t>
            </a:r>
            <a:r>
              <a:rPr sz="2200" spc="-459" dirty="0">
                <a:latin typeface="Arial"/>
                <a:cs typeface="Arial"/>
              </a:rPr>
              <a:t> </a:t>
            </a:r>
            <a:r>
              <a:rPr sz="2200" spc="-25" dirty="0">
                <a:latin typeface="Arial"/>
                <a:cs typeface="Arial"/>
              </a:rPr>
              <a:t>or</a:t>
            </a:r>
            <a:endParaRPr sz="2200" dirty="0">
              <a:latin typeface="Arial"/>
              <a:cs typeface="Arial"/>
            </a:endParaRPr>
          </a:p>
          <a:p>
            <a:pPr marL="606425" indent="-514984">
              <a:lnSpc>
                <a:spcPct val="100000"/>
              </a:lnSpc>
              <a:buAutoNum type="arabicPeriod"/>
              <a:tabLst>
                <a:tab pos="606425" algn="l"/>
                <a:tab pos="607060" algn="l"/>
              </a:tabLst>
            </a:pPr>
            <a:r>
              <a:rPr sz="2200" spc="-75" dirty="0">
                <a:latin typeface="Arial"/>
                <a:cs typeface="Arial"/>
              </a:rPr>
              <a:t>self-harm.</a:t>
            </a:r>
            <a:endParaRPr sz="2200" dirty="0">
              <a:latin typeface="Arial"/>
              <a:cs typeface="Arial"/>
            </a:endParaRPr>
          </a:p>
        </p:txBody>
      </p:sp>
      <p:sp>
        <p:nvSpPr>
          <p:cNvPr id="6" name="object 6"/>
          <p:cNvSpPr/>
          <p:nvPr/>
        </p:nvSpPr>
        <p:spPr>
          <a:xfrm>
            <a:off x="1632204" y="77723"/>
            <a:ext cx="7386828" cy="162610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673351" y="99060"/>
            <a:ext cx="7299959" cy="153924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08048" y="333756"/>
            <a:ext cx="6839711" cy="1078992"/>
          </a:xfrm>
          <a:prstGeom prst="rect">
            <a:avLst/>
          </a:prstGeom>
          <a:blipFill>
            <a:blip r:embed="rId7"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908048" y="333756"/>
            <a:ext cx="6840220" cy="1079500"/>
          </a:xfrm>
          <a:prstGeom prst="rect">
            <a:avLst/>
          </a:prstGeom>
          <a:ln w="9144">
            <a:solidFill>
              <a:srgbClr val="97B853"/>
            </a:solidFill>
          </a:ln>
        </p:spPr>
        <p:txBody>
          <a:bodyPr vert="horz" wrap="square" lIns="0" tIns="302260" rIns="0" bIns="0" rtlCol="0">
            <a:spAutoFit/>
          </a:bodyPr>
          <a:lstStyle/>
          <a:p>
            <a:pPr marL="2122170">
              <a:lnSpc>
                <a:spcPct val="100000"/>
              </a:lnSpc>
              <a:spcBef>
                <a:spcPts val="2380"/>
              </a:spcBef>
            </a:pPr>
            <a:r>
              <a:rPr sz="2800" spc="-270" dirty="0"/>
              <a:t>SOURCES</a:t>
            </a:r>
            <a:r>
              <a:rPr sz="2800" spc="-540" dirty="0"/>
              <a:t> </a:t>
            </a:r>
            <a:r>
              <a:rPr sz="2800" spc="-285" dirty="0"/>
              <a:t>OF</a:t>
            </a:r>
            <a:r>
              <a:rPr sz="2800" spc="-520" dirty="0"/>
              <a:t> </a:t>
            </a:r>
            <a:r>
              <a:rPr sz="2800" spc="-114" dirty="0"/>
              <a:t>HARM</a:t>
            </a:r>
            <a:endParaRPr sz="2800"/>
          </a:p>
        </p:txBody>
      </p:sp>
      <p:pic>
        <p:nvPicPr>
          <p:cNvPr id="10" name="officeArt object"/>
          <p:cNvPicPr/>
          <p:nvPr/>
        </p:nvPicPr>
        <p:blipFill>
          <a:blip r:embed="rId8">
            <a:extLst/>
          </a:blip>
          <a:srcRect l="4171" r="4171"/>
          <a:stretch>
            <a:fillRect/>
          </a:stretch>
        </p:blipFill>
        <p:spPr>
          <a:xfrm>
            <a:off x="227359" y="6172200"/>
            <a:ext cx="1391722"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74823" y="1952370"/>
            <a:ext cx="6207760" cy="3317875"/>
          </a:xfrm>
          <a:prstGeom prst="rect">
            <a:avLst/>
          </a:prstGeom>
        </p:spPr>
        <p:txBody>
          <a:bodyPr vert="horz" wrap="square" lIns="0" tIns="67310" rIns="0" bIns="0" rtlCol="0">
            <a:spAutoFit/>
          </a:bodyPr>
          <a:lstStyle/>
          <a:p>
            <a:pPr marL="12700">
              <a:lnSpc>
                <a:spcPct val="100000"/>
              </a:lnSpc>
              <a:spcBef>
                <a:spcPts val="530"/>
              </a:spcBef>
            </a:pPr>
            <a:r>
              <a:rPr sz="1800" spc="-150" dirty="0">
                <a:latin typeface="Arial"/>
                <a:cs typeface="Arial"/>
              </a:rPr>
              <a:t>You </a:t>
            </a:r>
            <a:r>
              <a:rPr sz="1800" spc="-35" dirty="0">
                <a:latin typeface="Arial"/>
                <a:cs typeface="Arial"/>
              </a:rPr>
              <a:t>might </a:t>
            </a:r>
            <a:r>
              <a:rPr sz="1800" spc="-90" dirty="0">
                <a:latin typeface="Arial"/>
                <a:cs typeface="Arial"/>
              </a:rPr>
              <a:t>recognise</a:t>
            </a:r>
            <a:r>
              <a:rPr sz="1800" spc="-80" dirty="0">
                <a:latin typeface="Arial"/>
                <a:cs typeface="Arial"/>
              </a:rPr>
              <a:t> </a:t>
            </a:r>
            <a:r>
              <a:rPr sz="1800" spc="-55" dirty="0">
                <a:latin typeface="Arial"/>
                <a:cs typeface="Arial"/>
              </a:rPr>
              <a:t>harm:</a:t>
            </a:r>
            <a:endParaRPr sz="1800">
              <a:latin typeface="Arial"/>
              <a:cs typeface="Arial"/>
            </a:endParaRPr>
          </a:p>
          <a:p>
            <a:pPr marL="469900" marR="5080" indent="-457200">
              <a:lnSpc>
                <a:spcPct val="100000"/>
              </a:lnSpc>
              <a:spcBef>
                <a:spcPts val="434"/>
              </a:spcBef>
              <a:buAutoNum type="arabicPeriod"/>
              <a:tabLst>
                <a:tab pos="469265" algn="l"/>
                <a:tab pos="469900" algn="l"/>
              </a:tabLst>
            </a:pPr>
            <a:r>
              <a:rPr sz="1800" spc="25" dirty="0">
                <a:latin typeface="Arial"/>
                <a:cs typeface="Arial"/>
              </a:rPr>
              <a:t>if </a:t>
            </a:r>
            <a:r>
              <a:rPr sz="1800" spc="-140" dirty="0">
                <a:latin typeface="Arial"/>
                <a:cs typeface="Arial"/>
              </a:rPr>
              <a:t>a </a:t>
            </a:r>
            <a:r>
              <a:rPr sz="1800" spc="-40" dirty="0">
                <a:latin typeface="Arial"/>
                <a:cs typeface="Arial"/>
              </a:rPr>
              <a:t>student reports </a:t>
            </a:r>
            <a:r>
              <a:rPr sz="1800" spc="-25" dirty="0">
                <a:latin typeface="Arial"/>
                <a:cs typeface="Arial"/>
              </a:rPr>
              <a:t>information </a:t>
            </a:r>
            <a:r>
              <a:rPr sz="1800" spc="-5" dirty="0">
                <a:latin typeface="Arial"/>
                <a:cs typeface="Arial"/>
              </a:rPr>
              <a:t>of </a:t>
            </a:r>
            <a:r>
              <a:rPr sz="1800" spc="-80" dirty="0">
                <a:latin typeface="Arial"/>
                <a:cs typeface="Arial"/>
              </a:rPr>
              <a:t>concern </a:t>
            </a:r>
            <a:r>
              <a:rPr sz="1800" spc="-40" dirty="0">
                <a:latin typeface="Arial"/>
                <a:cs typeface="Arial"/>
              </a:rPr>
              <a:t>about</a:t>
            </a:r>
            <a:r>
              <a:rPr sz="1800" spc="-345" dirty="0">
                <a:latin typeface="Arial"/>
                <a:cs typeface="Arial"/>
              </a:rPr>
              <a:t> </a:t>
            </a:r>
            <a:r>
              <a:rPr sz="1800" spc="-30" dirty="0">
                <a:latin typeface="Arial"/>
                <a:cs typeface="Arial"/>
              </a:rPr>
              <a:t>him/herself  </a:t>
            </a:r>
            <a:r>
              <a:rPr sz="1800" spc="-15" dirty="0">
                <a:latin typeface="Arial"/>
                <a:cs typeface="Arial"/>
              </a:rPr>
              <a:t>or </a:t>
            </a:r>
            <a:r>
              <a:rPr sz="1800" spc="-40" dirty="0">
                <a:latin typeface="Arial"/>
                <a:cs typeface="Arial"/>
              </a:rPr>
              <a:t>about another </a:t>
            </a:r>
            <a:r>
              <a:rPr sz="1800" spc="-75" dirty="0">
                <a:latin typeface="Arial"/>
                <a:cs typeface="Arial"/>
              </a:rPr>
              <a:t>person’s</a:t>
            </a:r>
            <a:r>
              <a:rPr sz="1800" spc="-270" dirty="0">
                <a:latin typeface="Arial"/>
                <a:cs typeface="Arial"/>
              </a:rPr>
              <a:t> </a:t>
            </a:r>
            <a:r>
              <a:rPr sz="1800" spc="-60" dirty="0">
                <a:latin typeface="Arial"/>
                <a:cs typeface="Arial"/>
              </a:rPr>
              <a:t>behaviour;</a:t>
            </a:r>
            <a:endParaRPr sz="1800">
              <a:latin typeface="Arial"/>
              <a:cs typeface="Arial"/>
            </a:endParaRPr>
          </a:p>
          <a:p>
            <a:pPr marL="469900" marR="280035" indent="-457200">
              <a:lnSpc>
                <a:spcPct val="100000"/>
              </a:lnSpc>
              <a:spcBef>
                <a:spcPts val="430"/>
              </a:spcBef>
              <a:buAutoNum type="arabicPeriod"/>
              <a:tabLst>
                <a:tab pos="469265" algn="l"/>
                <a:tab pos="469900" algn="l"/>
              </a:tabLst>
            </a:pPr>
            <a:r>
              <a:rPr sz="1800" spc="-40" dirty="0">
                <a:latin typeface="Arial"/>
                <a:cs typeface="Arial"/>
              </a:rPr>
              <a:t>another student reports </a:t>
            </a:r>
            <a:r>
              <a:rPr sz="1800" spc="-25" dirty="0">
                <a:latin typeface="Arial"/>
                <a:cs typeface="Arial"/>
              </a:rPr>
              <a:t>information </a:t>
            </a:r>
            <a:r>
              <a:rPr sz="1800" spc="-5" dirty="0">
                <a:latin typeface="Arial"/>
                <a:cs typeface="Arial"/>
              </a:rPr>
              <a:t>of </a:t>
            </a:r>
            <a:r>
              <a:rPr sz="1800" spc="-80" dirty="0">
                <a:latin typeface="Arial"/>
                <a:cs typeface="Arial"/>
              </a:rPr>
              <a:t>concern </a:t>
            </a:r>
            <a:r>
              <a:rPr sz="1800" spc="-40" dirty="0">
                <a:latin typeface="Arial"/>
                <a:cs typeface="Arial"/>
              </a:rPr>
              <a:t>about </a:t>
            </a:r>
            <a:r>
              <a:rPr sz="1800" spc="-140" dirty="0">
                <a:latin typeface="Arial"/>
                <a:cs typeface="Arial"/>
              </a:rPr>
              <a:t>a  </a:t>
            </a:r>
            <a:r>
              <a:rPr sz="1800" spc="-40" dirty="0">
                <a:latin typeface="Arial"/>
                <a:cs typeface="Arial"/>
              </a:rPr>
              <a:t>student</a:t>
            </a:r>
            <a:r>
              <a:rPr sz="1800" spc="-100" dirty="0">
                <a:latin typeface="Arial"/>
                <a:cs typeface="Arial"/>
              </a:rPr>
              <a:t> </a:t>
            </a:r>
            <a:r>
              <a:rPr sz="1800" spc="-15" dirty="0">
                <a:latin typeface="Arial"/>
                <a:cs typeface="Arial"/>
              </a:rPr>
              <a:t>or</a:t>
            </a:r>
            <a:r>
              <a:rPr sz="1800" spc="-95" dirty="0">
                <a:latin typeface="Arial"/>
                <a:cs typeface="Arial"/>
              </a:rPr>
              <a:t> </a:t>
            </a:r>
            <a:r>
              <a:rPr sz="1800" spc="-40" dirty="0">
                <a:latin typeface="Arial"/>
                <a:cs typeface="Arial"/>
              </a:rPr>
              <a:t>about</a:t>
            </a:r>
            <a:r>
              <a:rPr sz="1800" spc="-90" dirty="0">
                <a:latin typeface="Arial"/>
                <a:cs typeface="Arial"/>
              </a:rPr>
              <a:t> </a:t>
            </a:r>
            <a:r>
              <a:rPr sz="1800" spc="-40" dirty="0">
                <a:latin typeface="Arial"/>
                <a:cs typeface="Arial"/>
              </a:rPr>
              <a:t>another</a:t>
            </a:r>
            <a:r>
              <a:rPr sz="1800" spc="-95" dirty="0">
                <a:latin typeface="Arial"/>
                <a:cs typeface="Arial"/>
              </a:rPr>
              <a:t> </a:t>
            </a:r>
            <a:r>
              <a:rPr sz="1800" spc="-80" dirty="0">
                <a:latin typeface="Arial"/>
                <a:cs typeface="Arial"/>
              </a:rPr>
              <a:t>person’s </a:t>
            </a:r>
            <a:r>
              <a:rPr sz="1800" spc="-60" dirty="0">
                <a:latin typeface="Arial"/>
                <a:cs typeface="Arial"/>
              </a:rPr>
              <a:t>behaviour</a:t>
            </a:r>
            <a:r>
              <a:rPr sz="1800" spc="-95" dirty="0">
                <a:latin typeface="Arial"/>
                <a:cs typeface="Arial"/>
              </a:rPr>
              <a:t> </a:t>
            </a:r>
            <a:r>
              <a:rPr sz="1800" spc="-25" dirty="0">
                <a:latin typeface="Arial"/>
                <a:cs typeface="Arial"/>
              </a:rPr>
              <a:t>in</a:t>
            </a:r>
            <a:r>
              <a:rPr sz="1800" spc="-85" dirty="0">
                <a:latin typeface="Arial"/>
                <a:cs typeface="Arial"/>
              </a:rPr>
              <a:t> </a:t>
            </a:r>
            <a:r>
              <a:rPr sz="1800" spc="-30" dirty="0">
                <a:latin typeface="Arial"/>
                <a:cs typeface="Arial"/>
              </a:rPr>
              <a:t>relation</a:t>
            </a:r>
            <a:r>
              <a:rPr sz="1800" spc="-90" dirty="0">
                <a:latin typeface="Arial"/>
                <a:cs typeface="Arial"/>
              </a:rPr>
              <a:t> </a:t>
            </a:r>
            <a:r>
              <a:rPr sz="1800" spc="25" dirty="0">
                <a:latin typeface="Arial"/>
                <a:cs typeface="Arial"/>
              </a:rPr>
              <a:t>to  </a:t>
            </a:r>
            <a:r>
              <a:rPr sz="1800" dirty="0">
                <a:latin typeface="Arial"/>
                <a:cs typeface="Arial"/>
              </a:rPr>
              <a:t>that</a:t>
            </a:r>
            <a:r>
              <a:rPr sz="1800" spc="-100" dirty="0">
                <a:latin typeface="Arial"/>
                <a:cs typeface="Arial"/>
              </a:rPr>
              <a:t> </a:t>
            </a:r>
            <a:r>
              <a:rPr sz="1800" spc="-40" dirty="0">
                <a:latin typeface="Arial"/>
                <a:cs typeface="Arial"/>
              </a:rPr>
              <a:t>student;</a:t>
            </a:r>
            <a:endParaRPr sz="1800">
              <a:latin typeface="Arial"/>
              <a:cs typeface="Arial"/>
            </a:endParaRPr>
          </a:p>
          <a:p>
            <a:pPr marL="469900" marR="172720" indent="-457200">
              <a:lnSpc>
                <a:spcPct val="100000"/>
              </a:lnSpc>
              <a:spcBef>
                <a:spcPts val="434"/>
              </a:spcBef>
              <a:buAutoNum type="arabicPeriod"/>
              <a:tabLst>
                <a:tab pos="469265" algn="l"/>
                <a:tab pos="469900" algn="l"/>
              </a:tabLst>
            </a:pPr>
            <a:r>
              <a:rPr sz="1800" spc="-140" dirty="0">
                <a:latin typeface="Arial"/>
                <a:cs typeface="Arial"/>
              </a:rPr>
              <a:t>a </a:t>
            </a:r>
            <a:r>
              <a:rPr sz="1800" spc="-40" dirty="0">
                <a:latin typeface="Arial"/>
                <a:cs typeface="Arial"/>
              </a:rPr>
              <a:t>parent </a:t>
            </a:r>
            <a:r>
              <a:rPr sz="1800" spc="-15" dirty="0">
                <a:latin typeface="Arial"/>
                <a:cs typeface="Arial"/>
              </a:rPr>
              <a:t>or </a:t>
            </a:r>
            <a:r>
              <a:rPr sz="1800" spc="-40" dirty="0">
                <a:latin typeface="Arial"/>
                <a:cs typeface="Arial"/>
              </a:rPr>
              <a:t>another </a:t>
            </a:r>
            <a:r>
              <a:rPr sz="1800" spc="-80" dirty="0">
                <a:latin typeface="Arial"/>
                <a:cs typeface="Arial"/>
              </a:rPr>
              <a:t>person </a:t>
            </a:r>
            <a:r>
              <a:rPr sz="1800" spc="-40" dirty="0">
                <a:latin typeface="Arial"/>
                <a:cs typeface="Arial"/>
              </a:rPr>
              <a:t>reports </a:t>
            </a:r>
            <a:r>
              <a:rPr sz="1800" spc="-25" dirty="0">
                <a:latin typeface="Arial"/>
                <a:cs typeface="Arial"/>
              </a:rPr>
              <a:t>information </a:t>
            </a:r>
            <a:r>
              <a:rPr sz="1800" spc="-5" dirty="0">
                <a:latin typeface="Arial"/>
                <a:cs typeface="Arial"/>
              </a:rPr>
              <a:t>of </a:t>
            </a:r>
            <a:r>
              <a:rPr sz="1800" spc="-80" dirty="0">
                <a:latin typeface="Arial"/>
                <a:cs typeface="Arial"/>
              </a:rPr>
              <a:t>concern  </a:t>
            </a:r>
            <a:r>
              <a:rPr sz="1800" spc="-40" dirty="0">
                <a:latin typeface="Arial"/>
                <a:cs typeface="Arial"/>
              </a:rPr>
              <a:t>about </a:t>
            </a:r>
            <a:r>
              <a:rPr sz="1800" spc="-140" dirty="0">
                <a:latin typeface="Arial"/>
                <a:cs typeface="Arial"/>
              </a:rPr>
              <a:t>a </a:t>
            </a:r>
            <a:r>
              <a:rPr sz="1800" spc="-40" dirty="0">
                <a:latin typeface="Arial"/>
                <a:cs typeface="Arial"/>
              </a:rPr>
              <a:t>student </a:t>
            </a:r>
            <a:r>
              <a:rPr sz="1800" spc="-20" dirty="0">
                <a:latin typeface="Arial"/>
                <a:cs typeface="Arial"/>
              </a:rPr>
              <a:t>and/or </a:t>
            </a:r>
            <a:r>
              <a:rPr sz="1800" spc="-40" dirty="0">
                <a:latin typeface="Arial"/>
                <a:cs typeface="Arial"/>
              </a:rPr>
              <a:t>another </a:t>
            </a:r>
            <a:r>
              <a:rPr sz="1800" spc="-75" dirty="0">
                <a:latin typeface="Arial"/>
                <a:cs typeface="Arial"/>
              </a:rPr>
              <a:t>person’s </a:t>
            </a:r>
            <a:r>
              <a:rPr sz="1800" spc="-60" dirty="0">
                <a:latin typeface="Arial"/>
                <a:cs typeface="Arial"/>
              </a:rPr>
              <a:t>behaviour </a:t>
            </a:r>
            <a:r>
              <a:rPr sz="1800" spc="-110" dirty="0">
                <a:latin typeface="Arial"/>
                <a:cs typeface="Arial"/>
              </a:rPr>
              <a:t>(This  </a:t>
            </a:r>
            <a:r>
              <a:rPr sz="1800" spc="-25" dirty="0">
                <a:latin typeface="Arial"/>
                <a:cs typeface="Arial"/>
              </a:rPr>
              <a:t>information </a:t>
            </a:r>
            <a:r>
              <a:rPr sz="1800" spc="-100" dirty="0">
                <a:latin typeface="Arial"/>
                <a:cs typeface="Arial"/>
              </a:rPr>
              <a:t>may </a:t>
            </a:r>
            <a:r>
              <a:rPr sz="1800" spc="-95" dirty="0">
                <a:latin typeface="Arial"/>
                <a:cs typeface="Arial"/>
              </a:rPr>
              <a:t>come </a:t>
            </a:r>
            <a:r>
              <a:rPr sz="1800" spc="-15" dirty="0">
                <a:latin typeface="Arial"/>
                <a:cs typeface="Arial"/>
              </a:rPr>
              <a:t>from </a:t>
            </a:r>
            <a:r>
              <a:rPr sz="1800" spc="-140" dirty="0">
                <a:latin typeface="Arial"/>
                <a:cs typeface="Arial"/>
              </a:rPr>
              <a:t>a </a:t>
            </a:r>
            <a:r>
              <a:rPr sz="1800" spc="-40" dirty="0">
                <a:latin typeface="Arial"/>
                <a:cs typeface="Arial"/>
              </a:rPr>
              <a:t>relative, </a:t>
            </a:r>
            <a:r>
              <a:rPr sz="1800" spc="-30" dirty="0">
                <a:latin typeface="Arial"/>
                <a:cs typeface="Arial"/>
              </a:rPr>
              <a:t>friend,</a:t>
            </a:r>
            <a:r>
              <a:rPr sz="1800" spc="-180" dirty="0">
                <a:latin typeface="Arial"/>
                <a:cs typeface="Arial"/>
              </a:rPr>
              <a:t> </a:t>
            </a:r>
            <a:r>
              <a:rPr sz="1800" spc="-80" dirty="0">
                <a:latin typeface="Arial"/>
                <a:cs typeface="Arial"/>
              </a:rPr>
              <a:t>acquaintance  </a:t>
            </a:r>
            <a:r>
              <a:rPr sz="1800" spc="-5" dirty="0">
                <a:latin typeface="Arial"/>
                <a:cs typeface="Arial"/>
              </a:rPr>
              <a:t>of </a:t>
            </a:r>
            <a:r>
              <a:rPr sz="1800" spc="-20" dirty="0">
                <a:latin typeface="Arial"/>
                <a:cs typeface="Arial"/>
              </a:rPr>
              <a:t>the </a:t>
            </a:r>
            <a:r>
              <a:rPr sz="1800" spc="-40" dirty="0">
                <a:latin typeface="Arial"/>
                <a:cs typeface="Arial"/>
              </a:rPr>
              <a:t>student, </a:t>
            </a:r>
            <a:r>
              <a:rPr sz="1800" spc="-15" dirty="0">
                <a:latin typeface="Arial"/>
                <a:cs typeface="Arial"/>
              </a:rPr>
              <a:t>or</a:t>
            </a:r>
            <a:r>
              <a:rPr sz="1800" spc="-335" dirty="0">
                <a:latin typeface="Arial"/>
                <a:cs typeface="Arial"/>
              </a:rPr>
              <a:t> </a:t>
            </a:r>
            <a:r>
              <a:rPr sz="1800" spc="-80" dirty="0">
                <a:latin typeface="Arial"/>
                <a:cs typeface="Arial"/>
              </a:rPr>
              <a:t>sometimes </a:t>
            </a:r>
            <a:r>
              <a:rPr sz="1800" spc="-65" dirty="0">
                <a:latin typeface="Arial"/>
                <a:cs typeface="Arial"/>
              </a:rPr>
              <a:t>could </a:t>
            </a:r>
            <a:r>
              <a:rPr sz="1800" spc="-85" dirty="0">
                <a:latin typeface="Arial"/>
                <a:cs typeface="Arial"/>
              </a:rPr>
              <a:t>be </a:t>
            </a:r>
            <a:r>
              <a:rPr sz="1800" spc="-80" dirty="0">
                <a:latin typeface="Arial"/>
                <a:cs typeface="Arial"/>
              </a:rPr>
              <a:t>anonymous) </a:t>
            </a:r>
            <a:r>
              <a:rPr sz="1800" spc="-20" dirty="0">
                <a:latin typeface="Arial"/>
                <a:cs typeface="Arial"/>
              </a:rPr>
              <a:t>or</a:t>
            </a:r>
            <a:endParaRPr sz="1800">
              <a:latin typeface="Arial"/>
              <a:cs typeface="Arial"/>
            </a:endParaRPr>
          </a:p>
          <a:p>
            <a:pPr marL="469900" indent="-457200">
              <a:lnSpc>
                <a:spcPct val="100000"/>
              </a:lnSpc>
              <a:spcBef>
                <a:spcPts val="434"/>
              </a:spcBef>
              <a:buAutoNum type="arabicPeriod"/>
              <a:tabLst>
                <a:tab pos="469265" algn="l"/>
                <a:tab pos="469900" algn="l"/>
              </a:tabLst>
            </a:pPr>
            <a:r>
              <a:rPr sz="1800" spc="-35" dirty="0">
                <a:latin typeface="Arial"/>
                <a:cs typeface="Arial"/>
              </a:rPr>
              <a:t>through </a:t>
            </a:r>
            <a:r>
              <a:rPr sz="1800" spc="-75" dirty="0">
                <a:latin typeface="Arial"/>
                <a:cs typeface="Arial"/>
              </a:rPr>
              <a:t>observing </a:t>
            </a:r>
            <a:r>
              <a:rPr sz="1800" spc="-140" dirty="0">
                <a:latin typeface="Arial"/>
                <a:cs typeface="Arial"/>
              </a:rPr>
              <a:t>a </a:t>
            </a:r>
            <a:r>
              <a:rPr sz="1800" spc="-60" dirty="0">
                <a:latin typeface="Arial"/>
                <a:cs typeface="Arial"/>
              </a:rPr>
              <a:t>child’s </a:t>
            </a:r>
            <a:r>
              <a:rPr sz="1800" spc="-95" dirty="0">
                <a:latin typeface="Arial"/>
                <a:cs typeface="Arial"/>
              </a:rPr>
              <a:t>appearance </a:t>
            </a:r>
            <a:r>
              <a:rPr sz="1800" spc="-15" dirty="0">
                <a:latin typeface="Arial"/>
                <a:cs typeface="Arial"/>
              </a:rPr>
              <a:t>or</a:t>
            </a:r>
            <a:r>
              <a:rPr sz="1800" spc="-100" dirty="0">
                <a:latin typeface="Arial"/>
                <a:cs typeface="Arial"/>
              </a:rPr>
              <a:t> </a:t>
            </a:r>
            <a:r>
              <a:rPr sz="1800" spc="-75" dirty="0">
                <a:latin typeface="Arial"/>
                <a:cs typeface="Arial"/>
              </a:rPr>
              <a:t>behaviours.</a:t>
            </a:r>
            <a:endParaRPr sz="1800">
              <a:latin typeface="Arial"/>
              <a:cs typeface="Arial"/>
            </a:endParaRPr>
          </a:p>
        </p:txBody>
      </p:sp>
      <p:sp>
        <p:nvSpPr>
          <p:cNvPr id="3" name="object 3"/>
          <p:cNvSpPr/>
          <p:nvPr/>
        </p:nvSpPr>
        <p:spPr>
          <a:xfrm>
            <a:off x="1632204" y="77723"/>
            <a:ext cx="7511796" cy="16977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73351" y="99060"/>
            <a:ext cx="7444740" cy="161086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08048" y="333756"/>
            <a:ext cx="6984492" cy="115062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908048" y="333756"/>
            <a:ext cx="6985000" cy="1150620"/>
          </a:xfrm>
          <a:prstGeom prst="rect">
            <a:avLst/>
          </a:prstGeom>
          <a:ln w="9144">
            <a:solidFill>
              <a:srgbClr val="97B853"/>
            </a:solidFill>
          </a:ln>
        </p:spPr>
        <p:txBody>
          <a:bodyPr vert="horz" wrap="square" lIns="0" tIns="2540" rIns="0" bIns="0" rtlCol="0">
            <a:spAutoFit/>
          </a:bodyPr>
          <a:lstStyle/>
          <a:p>
            <a:pPr>
              <a:lnSpc>
                <a:spcPct val="100000"/>
              </a:lnSpc>
              <a:spcBef>
                <a:spcPts val="20"/>
              </a:spcBef>
            </a:pPr>
            <a:endParaRPr sz="2300">
              <a:latin typeface="Times New Roman"/>
              <a:cs typeface="Times New Roman"/>
            </a:endParaRPr>
          </a:p>
          <a:p>
            <a:pPr marL="2089785">
              <a:lnSpc>
                <a:spcPct val="100000"/>
              </a:lnSpc>
            </a:pPr>
            <a:r>
              <a:rPr sz="2800" spc="-245" dirty="0"/>
              <a:t>RECOGNISING</a:t>
            </a:r>
            <a:r>
              <a:rPr sz="2800" spc="-509" dirty="0"/>
              <a:t> </a:t>
            </a:r>
            <a:r>
              <a:rPr sz="2800" spc="-114" dirty="0"/>
              <a:t>HARM</a:t>
            </a:r>
            <a:endParaRPr sz="2800"/>
          </a:p>
        </p:txBody>
      </p:sp>
      <p:pic>
        <p:nvPicPr>
          <p:cNvPr id="7" name="officeArt object"/>
          <p:cNvPicPr/>
          <p:nvPr/>
        </p:nvPicPr>
        <p:blipFill>
          <a:blip r:embed="rId5">
            <a:extLst/>
          </a:blip>
          <a:srcRect l="4171" r="4171"/>
          <a:stretch>
            <a:fillRect/>
          </a:stretch>
        </p:blipFill>
        <p:spPr>
          <a:xfrm>
            <a:off x="227359" y="6172200"/>
            <a:ext cx="1391722" cy="516255"/>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TotalTime>
  <Words>1462</Words>
  <Application>Microsoft Office PowerPoint</Application>
  <PresentationFormat>On-screen Show (4:3)</PresentationFormat>
  <Paragraphs>196</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 New Roman</vt:lpstr>
      <vt:lpstr>Trebuchet MS</vt:lpstr>
      <vt:lpstr>Office Theme</vt:lpstr>
      <vt:lpstr>PowerPoint Presentation</vt:lpstr>
      <vt:lpstr> CHILD  PROTECTION  IS  EVERYONE’S  BUSINESS</vt:lpstr>
      <vt:lpstr> THE  VOLUNTEER’S  ROLE  IN  THE  SCHOOL</vt:lpstr>
      <vt:lpstr>PowerPoint Presentation</vt:lpstr>
      <vt:lpstr>PowerPoint Presentation</vt:lpstr>
      <vt:lpstr> WHAT IS ABUSE?</vt:lpstr>
      <vt:lpstr> FORMS OF ABUSE</vt:lpstr>
      <vt:lpstr>SOURCES OF HARM</vt:lpstr>
      <vt:lpstr> RECOGNISING HARM</vt:lpstr>
      <vt:lpstr>MAINTAINING APPROPRIATE  BOUNDARIES</vt:lpstr>
      <vt:lpstr>EXAMPLES OF BEHAVIOURS THAT MAY  CAUSE CONCERN</vt:lpstr>
      <vt:lpstr>PowerPoint Presentation</vt:lpstr>
      <vt:lpstr> WHAT  IF A  STUDENT  TELLS Y OU  SOMETHING?</vt:lpstr>
      <vt:lpstr>WHAT IF A STUDENT TELLS YOU SOMETHING?</vt:lpstr>
      <vt:lpstr>WHAT  IF  A  STUDENT  TELLS  ME  SOMETHING?</vt:lpstr>
      <vt:lpstr>PowerPoint Presentation</vt:lpstr>
      <vt:lpstr> WHO  DO  YOU  MAKE  A  REPORT  TO?</vt:lpstr>
      <vt:lpstr> WHAT  HAPPENS  NEXT?</vt:lpstr>
      <vt:lpstr> WHAT  HAPPENS  NEXT?</vt:lpstr>
      <vt:lpstr>YOUR SAFETY AND WELL BEING</vt:lpstr>
      <vt:lpstr>PowerPoint Presentation</vt:lpstr>
      <vt:lpstr>PowerPoint Presentation</vt:lpstr>
      <vt:lpstr> SCENARIO 1</vt:lpstr>
      <vt:lpstr> SCENARIO 2</vt:lpstr>
      <vt:lpstr> SCENARIO 3</vt:lpstr>
      <vt:lpstr>SCENARIO 4</vt:lpstr>
      <vt:lpstr> SCENARIO ANSWERS</vt:lpstr>
      <vt:lpstr> SELF CARE</vt:lpstr>
      <vt:lpstr>Simple ways to be child safe</vt:lpstr>
      <vt:lpstr> QUESTIONS?</vt:lpstr>
      <vt:lpstr>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 Student Protection Training PowerPoint</dc:title>
  <dc:creator>Alison Jeffries</dc:creator>
  <cp:keywords>Student Protection</cp:keywords>
  <cp:lastModifiedBy>Matt Ransom</cp:lastModifiedBy>
  <cp:revision>57</cp:revision>
  <dcterms:created xsi:type="dcterms:W3CDTF">2018-04-12T06:46:56Z</dcterms:created>
  <dcterms:modified xsi:type="dcterms:W3CDTF">2018-04-13T05:04:21Z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2016-09-01T00:00:00Z</vt:filetime>
  </property>
  <property fmtid="{D5CDD505-2E9C-101B-9397-08002B2CF9AE}" pid="3" name="Creator">
    <vt:lpwstr>Microsoft® PowerPoint® 2016</vt:lpwstr>
  </property>
  <property fmtid="{D5CDD505-2E9C-101B-9397-08002B2CF9AE}" pid="4" name="LastSaved">
    <vt:filetime>2018-04-12T00:00:00Z</vt:filetime>
  </property>
</Properties>
</file>